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420FC1-C57E-D741-BC42-D9C365569B7B}" v="1" dt="2026-06-21T13:59:45.3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47"/>
    <p:restoredTop sz="94658"/>
  </p:normalViewPr>
  <p:slideViewPr>
    <p:cSldViewPr snapToGrid="0">
      <p:cViewPr varScale="1">
        <p:scale>
          <a:sx n="99" d="100"/>
          <a:sy n="99" d="100"/>
        </p:scale>
        <p:origin x="192" y="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an Paolo Macagno" userId="8480d693-809c-4eff-ba8e-9ddae6be04e1" providerId="ADAL" clId="{DFB85BE9-CF47-5262-8581-873FA0BEC155}"/>
    <pc:docChg chg="custSel addSld modSld modNotesMaster">
      <pc:chgData name="Gian Paolo Macagno" userId="8480d693-809c-4eff-ba8e-9ddae6be04e1" providerId="ADAL" clId="{DFB85BE9-CF47-5262-8581-873FA0BEC155}" dt="2026-06-21T14:04:29.611" v="132" actId="790"/>
      <pc:docMkLst>
        <pc:docMk/>
      </pc:docMkLst>
      <pc:sldChg chg="modSp mod modNotes">
        <pc:chgData name="Gian Paolo Macagno" userId="8480d693-809c-4eff-ba8e-9ddae6be04e1" providerId="ADAL" clId="{DFB85BE9-CF47-5262-8581-873FA0BEC155}" dt="2026-06-21T13:52:51.947" v="97" actId="20577"/>
        <pc:sldMkLst>
          <pc:docMk/>
          <pc:sldMk cId="2646654122" sldId="256"/>
        </pc:sldMkLst>
        <pc:spChg chg="mod">
          <ac:chgData name="Gian Paolo Macagno" userId="8480d693-809c-4eff-ba8e-9ddae6be04e1" providerId="ADAL" clId="{DFB85BE9-CF47-5262-8581-873FA0BEC155}" dt="2026-06-21T13:52:29.835" v="87" actId="255"/>
          <ac:spMkLst>
            <pc:docMk/>
            <pc:sldMk cId="2646654122" sldId="256"/>
            <ac:spMk id="2" creationId="{855332EA-8270-C220-775D-2F4FFAFFD36A}"/>
          </ac:spMkLst>
        </pc:spChg>
        <pc:spChg chg="mod">
          <ac:chgData name="Gian Paolo Macagno" userId="8480d693-809c-4eff-ba8e-9ddae6be04e1" providerId="ADAL" clId="{DFB85BE9-CF47-5262-8581-873FA0BEC155}" dt="2026-06-21T13:52:51.947" v="97" actId="20577"/>
          <ac:spMkLst>
            <pc:docMk/>
            <pc:sldMk cId="2646654122" sldId="256"/>
            <ac:spMk id="3" creationId="{E427C435-5EEF-557E-A011-47FD4F0332C3}"/>
          </ac:spMkLst>
        </pc:spChg>
      </pc:sldChg>
      <pc:sldChg chg="modSp add mod">
        <pc:chgData name="Gian Paolo Macagno" userId="8480d693-809c-4eff-ba8e-9ddae6be04e1" providerId="ADAL" clId="{DFB85BE9-CF47-5262-8581-873FA0BEC155}" dt="2026-06-21T14:04:29.611" v="132" actId="790"/>
        <pc:sldMkLst>
          <pc:docMk/>
          <pc:sldMk cId="0" sldId="257"/>
        </pc:sldMkLst>
        <pc:spChg chg="mod">
          <ac:chgData name="Gian Paolo Macagno" userId="8480d693-809c-4eff-ba8e-9ddae6be04e1" providerId="ADAL" clId="{DFB85BE9-CF47-5262-8581-873FA0BEC155}" dt="2026-06-21T13:48:05.465" v="18" actId="20577"/>
          <ac:spMkLst>
            <pc:docMk/>
            <pc:sldMk cId="0" sldId="257"/>
            <ac:spMk id="4" creationId="{00000000-0000-0000-0000-000000000000}"/>
          </ac:spMkLst>
        </pc:spChg>
        <pc:spChg chg="mod">
          <ac:chgData name="Gian Paolo Macagno" userId="8480d693-809c-4eff-ba8e-9ddae6be04e1" providerId="ADAL" clId="{DFB85BE9-CF47-5262-8581-873FA0BEC155}" dt="2026-06-21T14:04:29.611" v="132" actId="790"/>
          <ac:spMkLst>
            <pc:docMk/>
            <pc:sldMk cId="0" sldId="257"/>
            <ac:spMk id="11" creationId="{00000000-0000-0000-0000-000000000000}"/>
          </ac:spMkLst>
        </pc:spChg>
      </pc:sldChg>
      <pc:sldChg chg="add">
        <pc:chgData name="Gian Paolo Macagno" userId="8480d693-809c-4eff-ba8e-9ddae6be04e1" providerId="ADAL" clId="{DFB85BE9-CF47-5262-8581-873FA0BEC155}" dt="2026-06-21T13:45:56.885" v="0" actId="26606"/>
        <pc:sldMkLst>
          <pc:docMk/>
          <pc:sldMk cId="0" sldId="258"/>
        </pc:sldMkLst>
      </pc:sldChg>
      <pc:sldChg chg="add">
        <pc:chgData name="Gian Paolo Macagno" userId="8480d693-809c-4eff-ba8e-9ddae6be04e1" providerId="ADAL" clId="{DFB85BE9-CF47-5262-8581-873FA0BEC155}" dt="2026-06-21T13:45:56.885" v="0" actId="26606"/>
        <pc:sldMkLst>
          <pc:docMk/>
          <pc:sldMk cId="0" sldId="259"/>
        </pc:sldMkLst>
      </pc:sldChg>
      <pc:sldChg chg="add">
        <pc:chgData name="Gian Paolo Macagno" userId="8480d693-809c-4eff-ba8e-9ddae6be04e1" providerId="ADAL" clId="{DFB85BE9-CF47-5262-8581-873FA0BEC155}" dt="2026-06-21T13:45:56.885" v="0" actId="26606"/>
        <pc:sldMkLst>
          <pc:docMk/>
          <pc:sldMk cId="0" sldId="260"/>
        </pc:sldMkLst>
      </pc:sldChg>
      <pc:sldChg chg="add">
        <pc:chgData name="Gian Paolo Macagno" userId="8480d693-809c-4eff-ba8e-9ddae6be04e1" providerId="ADAL" clId="{DFB85BE9-CF47-5262-8581-873FA0BEC155}" dt="2026-06-21T13:45:56.885" v="0" actId="26606"/>
        <pc:sldMkLst>
          <pc:docMk/>
          <pc:sldMk cId="0" sldId="261"/>
        </pc:sldMkLst>
      </pc:sldChg>
      <pc:sldChg chg="add">
        <pc:chgData name="Gian Paolo Macagno" userId="8480d693-809c-4eff-ba8e-9ddae6be04e1" providerId="ADAL" clId="{DFB85BE9-CF47-5262-8581-873FA0BEC155}" dt="2026-06-21T13:45:56.885" v="0" actId="26606"/>
        <pc:sldMkLst>
          <pc:docMk/>
          <pc:sldMk cId="0" sldId="262"/>
        </pc:sldMkLst>
      </pc:sldChg>
      <pc:sldChg chg="modSp add mod">
        <pc:chgData name="Gian Paolo Macagno" userId="8480d693-809c-4eff-ba8e-9ddae6be04e1" providerId="ADAL" clId="{DFB85BE9-CF47-5262-8581-873FA0BEC155}" dt="2026-06-21T13:49:07.654" v="45" actId="20577"/>
        <pc:sldMkLst>
          <pc:docMk/>
          <pc:sldMk cId="0" sldId="263"/>
        </pc:sldMkLst>
        <pc:spChg chg="mod">
          <ac:chgData name="Gian Paolo Macagno" userId="8480d693-809c-4eff-ba8e-9ddae6be04e1" providerId="ADAL" clId="{DFB85BE9-CF47-5262-8581-873FA0BEC155}" dt="2026-06-21T13:49:07.654" v="45" actId="20577"/>
          <ac:spMkLst>
            <pc:docMk/>
            <pc:sldMk cId="0" sldId="263"/>
            <ac:spMk id="4" creationId="{00000000-0000-0000-0000-000000000000}"/>
          </ac:spMkLst>
        </pc:spChg>
      </pc:sldChg>
      <pc:sldChg chg="modSp add mod">
        <pc:chgData name="Gian Paolo Macagno" userId="8480d693-809c-4eff-ba8e-9ddae6be04e1" providerId="ADAL" clId="{DFB85BE9-CF47-5262-8581-873FA0BEC155}" dt="2026-06-21T13:49:15.681" v="46" actId="20577"/>
        <pc:sldMkLst>
          <pc:docMk/>
          <pc:sldMk cId="0" sldId="264"/>
        </pc:sldMkLst>
        <pc:spChg chg="mod">
          <ac:chgData name="Gian Paolo Macagno" userId="8480d693-809c-4eff-ba8e-9ddae6be04e1" providerId="ADAL" clId="{DFB85BE9-CF47-5262-8581-873FA0BEC155}" dt="2026-06-21T13:49:15.681" v="46" actId="20577"/>
          <ac:spMkLst>
            <pc:docMk/>
            <pc:sldMk cId="0" sldId="264"/>
            <ac:spMk id="4" creationId="{00000000-0000-0000-0000-000000000000}"/>
          </ac:spMkLst>
        </pc:spChg>
      </pc:sldChg>
      <pc:sldChg chg="modSp add mod">
        <pc:chgData name="Gian Paolo Macagno" userId="8480d693-809c-4eff-ba8e-9ddae6be04e1" providerId="ADAL" clId="{DFB85BE9-CF47-5262-8581-873FA0BEC155}" dt="2026-06-21T13:56:56.461" v="100" actId="790"/>
        <pc:sldMkLst>
          <pc:docMk/>
          <pc:sldMk cId="0" sldId="265"/>
        </pc:sldMkLst>
        <pc:spChg chg="mod">
          <ac:chgData name="Gian Paolo Macagno" userId="8480d693-809c-4eff-ba8e-9ddae6be04e1" providerId="ADAL" clId="{DFB85BE9-CF47-5262-8581-873FA0BEC155}" dt="2026-06-21T13:56:44.287" v="99" actId="790"/>
          <ac:spMkLst>
            <pc:docMk/>
            <pc:sldMk cId="0" sldId="265"/>
            <ac:spMk id="4" creationId="{00000000-0000-0000-0000-000000000000}"/>
          </ac:spMkLst>
        </pc:spChg>
        <pc:spChg chg="mod">
          <ac:chgData name="Gian Paolo Macagno" userId="8480d693-809c-4eff-ba8e-9ddae6be04e1" providerId="ADAL" clId="{DFB85BE9-CF47-5262-8581-873FA0BEC155}" dt="2026-06-21T13:56:56.461" v="100" actId="790"/>
          <ac:spMkLst>
            <pc:docMk/>
            <pc:sldMk cId="0" sldId="265"/>
            <ac:spMk id="9" creationId="{00000000-0000-0000-0000-000000000000}"/>
          </ac:spMkLst>
        </pc:spChg>
      </pc:sldChg>
      <pc:sldChg chg="add">
        <pc:chgData name="Gian Paolo Macagno" userId="8480d693-809c-4eff-ba8e-9ddae6be04e1" providerId="ADAL" clId="{DFB85BE9-CF47-5262-8581-873FA0BEC155}" dt="2026-06-21T13:45:56.885" v="0" actId="26606"/>
        <pc:sldMkLst>
          <pc:docMk/>
          <pc:sldMk cId="0" sldId="266"/>
        </pc:sldMkLst>
      </pc:sldChg>
      <pc:sldChg chg="add">
        <pc:chgData name="Gian Paolo Macagno" userId="8480d693-809c-4eff-ba8e-9ddae6be04e1" providerId="ADAL" clId="{DFB85BE9-CF47-5262-8581-873FA0BEC155}" dt="2026-06-21T13:45:56.885" v="0" actId="26606"/>
        <pc:sldMkLst>
          <pc:docMk/>
          <pc:sldMk cId="0" sldId="267"/>
        </pc:sldMkLst>
      </pc:sldChg>
      <pc:sldChg chg="add">
        <pc:chgData name="Gian Paolo Macagno" userId="8480d693-809c-4eff-ba8e-9ddae6be04e1" providerId="ADAL" clId="{DFB85BE9-CF47-5262-8581-873FA0BEC155}" dt="2026-06-21T13:45:56.885" v="0" actId="26606"/>
        <pc:sldMkLst>
          <pc:docMk/>
          <pc:sldMk cId="0" sldId="268"/>
        </pc:sldMkLst>
      </pc:sldChg>
      <pc:sldChg chg="add">
        <pc:chgData name="Gian Paolo Macagno" userId="8480d693-809c-4eff-ba8e-9ddae6be04e1" providerId="ADAL" clId="{DFB85BE9-CF47-5262-8581-873FA0BEC155}" dt="2026-06-21T13:45:56.885" v="0" actId="26606"/>
        <pc:sldMkLst>
          <pc:docMk/>
          <pc:sldMk cId="0" sldId="269"/>
        </pc:sldMkLst>
      </pc:sldChg>
      <pc:sldChg chg="add">
        <pc:chgData name="Gian Paolo Macagno" userId="8480d693-809c-4eff-ba8e-9ddae6be04e1" providerId="ADAL" clId="{DFB85BE9-CF47-5262-8581-873FA0BEC155}" dt="2026-06-21T13:45:56.885" v="0" actId="26606"/>
        <pc:sldMkLst>
          <pc:docMk/>
          <pc:sldMk cId="0" sldId="270"/>
        </pc:sldMkLst>
      </pc:sldChg>
      <pc:sldChg chg="add">
        <pc:chgData name="Gian Paolo Macagno" userId="8480d693-809c-4eff-ba8e-9ddae6be04e1" providerId="ADAL" clId="{DFB85BE9-CF47-5262-8581-873FA0BEC155}" dt="2026-06-21T13:45:56.885" v="0" actId="26606"/>
        <pc:sldMkLst>
          <pc:docMk/>
          <pc:sldMk cId="0" sldId="271"/>
        </pc:sldMkLst>
      </pc:sldChg>
      <pc:sldChg chg="add">
        <pc:chgData name="Gian Paolo Macagno" userId="8480d693-809c-4eff-ba8e-9ddae6be04e1" providerId="ADAL" clId="{DFB85BE9-CF47-5262-8581-873FA0BEC155}" dt="2026-06-21T13:45:56.885" v="0" actId="26606"/>
        <pc:sldMkLst>
          <pc:docMk/>
          <pc:sldMk cId="0" sldId="272"/>
        </pc:sldMkLst>
      </pc:sldChg>
      <pc:sldChg chg="add">
        <pc:chgData name="Gian Paolo Macagno" userId="8480d693-809c-4eff-ba8e-9ddae6be04e1" providerId="ADAL" clId="{DFB85BE9-CF47-5262-8581-873FA0BEC155}" dt="2026-06-21T13:45:56.885" v="0" actId="26606"/>
        <pc:sldMkLst>
          <pc:docMk/>
          <pc:sldMk cId="0" sldId="273"/>
        </pc:sldMkLst>
      </pc:sldChg>
      <pc:sldChg chg="add">
        <pc:chgData name="Gian Paolo Macagno" userId="8480d693-809c-4eff-ba8e-9ddae6be04e1" providerId="ADAL" clId="{DFB85BE9-CF47-5262-8581-873FA0BEC155}" dt="2026-06-21T13:45:56.885" v="0" actId="26606"/>
        <pc:sldMkLst>
          <pc:docMk/>
          <pc:sldMk cId="0" sldId="274"/>
        </pc:sldMkLst>
      </pc:sldChg>
      <pc:sldChg chg="add">
        <pc:chgData name="Gian Paolo Macagno" userId="8480d693-809c-4eff-ba8e-9ddae6be04e1" providerId="ADAL" clId="{DFB85BE9-CF47-5262-8581-873FA0BEC155}" dt="2026-06-21T13:45:56.885" v="0" actId="26606"/>
        <pc:sldMkLst>
          <pc:docMk/>
          <pc:sldMk cId="0" sldId="275"/>
        </pc:sldMkLst>
      </pc:sldChg>
      <pc:sldChg chg="add">
        <pc:chgData name="Gian Paolo Macagno" userId="8480d693-809c-4eff-ba8e-9ddae6be04e1" providerId="ADAL" clId="{DFB85BE9-CF47-5262-8581-873FA0BEC155}" dt="2026-06-21T13:45:56.885" v="0" actId="26606"/>
        <pc:sldMkLst>
          <pc:docMk/>
          <pc:sldMk cId="0" sldId="276"/>
        </pc:sldMkLst>
      </pc:sldChg>
      <pc:sldChg chg="modSp add mod">
        <pc:chgData name="Gian Paolo Macagno" userId="8480d693-809c-4eff-ba8e-9ddae6be04e1" providerId="ADAL" clId="{DFB85BE9-CF47-5262-8581-873FA0BEC155}" dt="2026-06-21T13:51:59.466" v="86" actId="790"/>
        <pc:sldMkLst>
          <pc:docMk/>
          <pc:sldMk cId="0" sldId="277"/>
        </pc:sldMkLst>
        <pc:spChg chg="mod">
          <ac:chgData name="Gian Paolo Macagno" userId="8480d693-809c-4eff-ba8e-9ddae6be04e1" providerId="ADAL" clId="{DFB85BE9-CF47-5262-8581-873FA0BEC155}" dt="2026-06-21T13:51:59.466" v="86" actId="790"/>
          <ac:spMkLst>
            <pc:docMk/>
            <pc:sldMk cId="0" sldId="277"/>
            <ac:spMk id="2" creationId="{00000000-0000-0000-0000-000000000000}"/>
          </ac:spMkLst>
        </pc:spChg>
        <pc:spChg chg="mod">
          <ac:chgData name="Gian Paolo Macagno" userId="8480d693-809c-4eff-ba8e-9ddae6be04e1" providerId="ADAL" clId="{DFB85BE9-CF47-5262-8581-873FA0BEC155}" dt="2026-06-21T13:51:59.466" v="86" actId="790"/>
          <ac:spMkLst>
            <pc:docMk/>
            <pc:sldMk cId="0" sldId="277"/>
            <ac:spMk id="3" creationId="{00000000-0000-0000-0000-000000000000}"/>
          </ac:spMkLst>
        </pc:spChg>
        <pc:spChg chg="mod">
          <ac:chgData name="Gian Paolo Macagno" userId="8480d693-809c-4eff-ba8e-9ddae6be04e1" providerId="ADAL" clId="{DFB85BE9-CF47-5262-8581-873FA0BEC155}" dt="2026-06-21T13:51:59.466" v="86" actId="790"/>
          <ac:spMkLst>
            <pc:docMk/>
            <pc:sldMk cId="0" sldId="277"/>
            <ac:spMk id="4" creationId="{00000000-0000-0000-0000-000000000000}"/>
          </ac:spMkLst>
        </pc:spChg>
        <pc:spChg chg="mod">
          <ac:chgData name="Gian Paolo Macagno" userId="8480d693-809c-4eff-ba8e-9ddae6be04e1" providerId="ADAL" clId="{DFB85BE9-CF47-5262-8581-873FA0BEC155}" dt="2026-06-21T13:51:59.466" v="86" actId="790"/>
          <ac:spMkLst>
            <pc:docMk/>
            <pc:sldMk cId="0" sldId="277"/>
            <ac:spMk id="5" creationId="{00000000-0000-0000-0000-000000000000}"/>
          </ac:spMkLst>
        </pc:spChg>
        <pc:spChg chg="mod">
          <ac:chgData name="Gian Paolo Macagno" userId="8480d693-809c-4eff-ba8e-9ddae6be04e1" providerId="ADAL" clId="{DFB85BE9-CF47-5262-8581-873FA0BEC155}" dt="2026-06-21T13:51:59.466" v="86" actId="790"/>
          <ac:spMkLst>
            <pc:docMk/>
            <pc:sldMk cId="0" sldId="277"/>
            <ac:spMk id="7" creationId="{00000000-0000-0000-0000-000000000000}"/>
          </ac:spMkLst>
        </pc:spChg>
        <pc:spChg chg="mod">
          <ac:chgData name="Gian Paolo Macagno" userId="8480d693-809c-4eff-ba8e-9ddae6be04e1" providerId="ADAL" clId="{DFB85BE9-CF47-5262-8581-873FA0BEC155}" dt="2026-06-21T13:51:59.466" v="86" actId="790"/>
          <ac:spMkLst>
            <pc:docMk/>
            <pc:sldMk cId="0" sldId="277"/>
            <ac:spMk id="8" creationId="{00000000-0000-0000-0000-000000000000}"/>
          </ac:spMkLst>
        </pc:spChg>
        <pc:spChg chg="mod">
          <ac:chgData name="Gian Paolo Macagno" userId="8480d693-809c-4eff-ba8e-9ddae6be04e1" providerId="ADAL" clId="{DFB85BE9-CF47-5262-8581-873FA0BEC155}" dt="2026-06-21T13:51:59.466" v="86" actId="790"/>
          <ac:spMkLst>
            <pc:docMk/>
            <pc:sldMk cId="0" sldId="277"/>
            <ac:spMk id="9" creationId="{00000000-0000-0000-0000-000000000000}"/>
          </ac:spMkLst>
        </pc:spChg>
      </pc:sldChg>
      <pc:sldChg chg="add">
        <pc:chgData name="Gian Paolo Macagno" userId="8480d693-809c-4eff-ba8e-9ddae6be04e1" providerId="ADAL" clId="{DFB85BE9-CF47-5262-8581-873FA0BEC155}" dt="2026-06-21T13:45:56.885" v="0" actId="26606"/>
        <pc:sldMkLst>
          <pc:docMk/>
          <pc:sldMk cId="0" sldId="278"/>
        </pc:sldMkLst>
      </pc:sldChg>
      <pc:sldChg chg="modSp add mod">
        <pc:chgData name="Gian Paolo Macagno" userId="8480d693-809c-4eff-ba8e-9ddae6be04e1" providerId="ADAL" clId="{DFB85BE9-CF47-5262-8581-873FA0BEC155}" dt="2026-06-21T13:57:28.264" v="101" actId="790"/>
        <pc:sldMkLst>
          <pc:docMk/>
          <pc:sldMk cId="0" sldId="279"/>
        </pc:sldMkLst>
        <pc:spChg chg="mod">
          <ac:chgData name="Gian Paolo Macagno" userId="8480d693-809c-4eff-ba8e-9ddae6be04e1" providerId="ADAL" clId="{DFB85BE9-CF47-5262-8581-873FA0BEC155}" dt="2026-06-21T13:57:28.264" v="101" actId="790"/>
          <ac:spMkLst>
            <pc:docMk/>
            <pc:sldMk cId="0" sldId="279"/>
            <ac:spMk id="9" creationId="{00000000-0000-0000-0000-000000000000}"/>
          </ac:spMkLst>
        </pc:spChg>
      </pc:sldChg>
      <pc:sldChg chg="modSp add mod">
        <pc:chgData name="Gian Paolo Macagno" userId="8480d693-809c-4eff-ba8e-9ddae6be04e1" providerId="ADAL" clId="{DFB85BE9-CF47-5262-8581-873FA0BEC155}" dt="2026-06-21T14:04:13.792" v="131" actId="790"/>
        <pc:sldMkLst>
          <pc:docMk/>
          <pc:sldMk cId="0" sldId="280"/>
        </pc:sldMkLst>
        <pc:spChg chg="mod">
          <ac:chgData name="Gian Paolo Macagno" userId="8480d693-809c-4eff-ba8e-9ddae6be04e1" providerId="ADAL" clId="{DFB85BE9-CF47-5262-8581-873FA0BEC155}" dt="2026-06-21T14:04:13.792" v="131" actId="790"/>
          <ac:spMkLst>
            <pc:docMk/>
            <pc:sldMk cId="0" sldId="280"/>
            <ac:spMk id="12" creationId="{00000000-0000-0000-0000-000000000000}"/>
          </ac:spMkLst>
        </pc:spChg>
      </pc:sldChg>
      <pc:sldChg chg="addSp modSp new mod">
        <pc:chgData name="Gian Paolo Macagno" userId="8480d693-809c-4eff-ba8e-9ddae6be04e1" providerId="ADAL" clId="{DFB85BE9-CF47-5262-8581-873FA0BEC155}" dt="2026-06-21T14:01:55.091" v="130" actId="1076"/>
        <pc:sldMkLst>
          <pc:docMk/>
          <pc:sldMk cId="458271744" sldId="281"/>
        </pc:sldMkLst>
        <pc:spChg chg="add mod">
          <ac:chgData name="Gian Paolo Macagno" userId="8480d693-809c-4eff-ba8e-9ddae6be04e1" providerId="ADAL" clId="{DFB85BE9-CF47-5262-8581-873FA0BEC155}" dt="2026-06-21T14:01:55.091" v="130" actId="1076"/>
          <ac:spMkLst>
            <pc:docMk/>
            <pc:sldMk cId="458271744" sldId="281"/>
            <ac:spMk id="4" creationId="{F72DE3C0-E470-685B-C442-729F7D226B7E}"/>
          </ac:spMkLst>
        </pc:spChg>
        <pc:picChg chg="add mod">
          <ac:chgData name="Gian Paolo Macagno" userId="8480d693-809c-4eff-ba8e-9ddae6be04e1" providerId="ADAL" clId="{DFB85BE9-CF47-5262-8581-873FA0BEC155}" dt="2026-06-21T13:59:33.311" v="105" actId="14100"/>
          <ac:picMkLst>
            <pc:docMk/>
            <pc:sldMk cId="458271744" sldId="281"/>
            <ac:picMk id="3" creationId="{07E35404-905F-03F0-596A-8712DDBA1D5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6629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08FB0F-56FF-214C-BD11-BA98EFC3758F}" type="slidenum">
              <a:rPr lang="it-IT" smtClean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18495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0903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it-IT"/>
          </a:p>
        </p:txBody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/>
              <a:t>6/21/26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/>
              <a:pPr/>
              <a:t>‹N›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/>
              <a:t>6/21/26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/>
              <a:t>6/21/26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/>
              <a:t>6/21/26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/>
              <a:t>6/21/26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/>
              <a:t>‹N›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/>
              <a:t>6/21/26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/>
              <a:t>6/21/26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/>
              <a:t>6/21/26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/>
              <a:t>6/21/26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/>
              <a:t>6/21/26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/>
              <a:pPr/>
              <a:t>‹N›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/>
              <a:t>6/21/26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/>
              <a:pPr/>
              <a:t>‹N›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it-IT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/>
              <a:t>6/21/26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5332EA-8270-C220-775D-2F4FFAFFD3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4763" y="2091263"/>
            <a:ext cx="9420445" cy="3048000"/>
          </a:xfrm>
        </p:spPr>
        <p:txBody>
          <a:bodyPr/>
          <a:lstStyle/>
          <a:p>
            <a:r>
              <a:rPr lang="it-IT" sz="2400" b="1" dirty="0"/>
              <a:t>Criteri di distribuzione con uno sguardo al riparto nelle procedure concorsuali. </a:t>
            </a:r>
            <a:br>
              <a:rPr lang="it-IT" sz="2400" dirty="0"/>
            </a:br>
            <a:r>
              <a:rPr lang="it-IT" sz="2400" b="1" dirty="0"/>
              <a:t>Bari, 26-27 giugno 2026</a:t>
            </a:r>
            <a:br>
              <a:rPr lang="it-IT" sz="3200" dirty="0"/>
            </a:br>
            <a:endParaRPr lang="it-IT" sz="32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427C435-5EEF-557E-A011-47FD4F0332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2100" y="4043966"/>
            <a:ext cx="9070848" cy="1398411"/>
          </a:xfrm>
        </p:spPr>
        <p:txBody>
          <a:bodyPr>
            <a:normAutofit lnSpcReduction="10000"/>
          </a:bodyPr>
          <a:lstStyle/>
          <a:p>
            <a:r>
              <a:rPr lang="it-IT" sz="2000" b="1" u="sng" dirty="0"/>
              <a:t>Regole distributive e concordato preventivo con attribuzioni ai soci</a:t>
            </a:r>
            <a:endParaRPr lang="it-IT" sz="2000" dirty="0"/>
          </a:p>
          <a:p>
            <a:r>
              <a:rPr lang="it-IT" b="1" dirty="0"/>
              <a:t> </a:t>
            </a:r>
            <a:endParaRPr lang="it-IT" dirty="0"/>
          </a:p>
          <a:p>
            <a:r>
              <a:rPr lang="it-IT" b="1" dirty="0"/>
              <a:t>Gian Paolo Macagno – </a:t>
            </a:r>
            <a:r>
              <a:rPr lang="it-IT" dirty="0"/>
              <a:t>Consigliere della Corte di cassazione</a:t>
            </a:r>
          </a:p>
          <a:p>
            <a:r>
              <a:rPr lang="it-IT" b="1" dirty="0"/>
              <a:t> </a:t>
            </a:r>
            <a:endParaRPr lang="it-IT" dirty="0"/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6464DA9-7037-B393-7DFF-7AC9E352BB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7195" y="1415623"/>
            <a:ext cx="1197610" cy="43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6541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9184" y="1243584"/>
            <a:ext cx="64008" cy="4892040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38912" y="411480"/>
            <a:ext cx="475488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1500" b="1" i="0" u="none">
                <a:solidFill>
                  <a:srgbClr val="156082"/>
                </a:solidFill>
                <a:latin typeface="Century Gothic"/>
              </a:rPr>
              <a:t>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2688" y="393192"/>
            <a:ext cx="9281160" cy="6583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lang="it-IT" sz="2550" b="1" i="0" u="none" dirty="0">
                <a:solidFill>
                  <a:srgbClr val="212121"/>
                </a:solidFill>
                <a:latin typeface="Century Gothic"/>
              </a:rPr>
              <a:t>Il </a:t>
            </a:r>
            <a:r>
              <a:rPr lang="it-IT" sz="2550" b="1" i="0" u="none" noProof="0" dirty="0">
                <a:solidFill>
                  <a:srgbClr val="212121"/>
                </a:solidFill>
                <a:latin typeface="Century Gothic"/>
              </a:rPr>
              <a:t>«valore d’uso</a:t>
            </a:r>
            <a:r>
              <a:rPr lang="it-IT" sz="2550" b="1" noProof="0" dirty="0">
                <a:solidFill>
                  <a:srgbClr val="212121"/>
                </a:solidFill>
                <a:latin typeface="Century Gothic"/>
              </a:rPr>
              <a:t>»</a:t>
            </a:r>
            <a:endParaRPr sz="2550" b="1" i="0" u="none" dirty="0">
              <a:solidFill>
                <a:srgbClr val="212121"/>
              </a:solidFill>
              <a:latin typeface="Century Gothic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32688" y="1097280"/>
            <a:ext cx="10287000" cy="3200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448" y="356616"/>
            <a:ext cx="749808" cy="2735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368" y="6336792"/>
            <a:ext cx="768096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80" b="0" i="0" u="none">
                <a:solidFill>
                  <a:srgbClr val="605C54"/>
                </a:solidFill>
                <a:latin typeface="Century Gothic"/>
              </a:rPr>
              <a:t>Regole distributive e concordato preventivo con attribuzioni ai soci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17352" y="6300216"/>
            <a:ext cx="566928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950" b="0" i="0" u="none">
                <a:solidFill>
                  <a:srgbClr val="605C54"/>
                </a:solidFill>
                <a:latin typeface="Century Gothic"/>
              </a:rPr>
              <a:t>10/25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0704" y="1371600"/>
            <a:ext cx="9948672" cy="1856231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r>
              <a:rPr lang="it-IT" sz="1520" b="0" i="1" u="none" noProof="0" dirty="0">
                <a:solidFill>
                  <a:srgbClr val="212121"/>
                </a:solidFill>
                <a:latin typeface="Century Gothic"/>
              </a:rPr>
              <a:t>Il valore effettivo è determinato in conformità ai principi contabili applicabili per la determinazione del valore d’uso, sulla base del valore attuale dei flussi finanziari futuri, utilizzando i dati risultanti dal piano ed estrapolando le proiezioni per gli anni successivi.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60704" y="3401568"/>
            <a:ext cx="9948672" cy="3200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78992" y="3730752"/>
            <a:ext cx="9829800" cy="195681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marL="242697" indent="-73964" algn="l">
              <a:buChar char="•"/>
            </a:pPr>
            <a:r>
              <a:rPr sz="1820" b="0" i="0" u="none">
                <a:solidFill>
                  <a:srgbClr val="212121"/>
                </a:solidFill>
                <a:latin typeface="Century Gothic"/>
              </a:rPr>
              <a:t> Flussi finanziari futuri.</a:t>
            </a:r>
          </a:p>
          <a:p>
            <a:pPr marL="242697" indent="-73964" algn="l">
              <a:buChar char="•"/>
            </a:pPr>
            <a:r>
              <a:rPr sz="1820" b="0" i="0" u="none">
                <a:solidFill>
                  <a:srgbClr val="212121"/>
                </a:solidFill>
                <a:latin typeface="Century Gothic"/>
              </a:rPr>
              <a:t> Attualizzazione.</a:t>
            </a:r>
          </a:p>
          <a:p>
            <a:pPr marL="242697" indent="-73964" algn="l">
              <a:buChar char="•"/>
            </a:pPr>
            <a:r>
              <a:rPr sz="1820" b="0" i="0" u="none">
                <a:solidFill>
                  <a:srgbClr val="212121"/>
                </a:solidFill>
                <a:latin typeface="Century Gothic"/>
              </a:rPr>
              <a:t> Proiezioni ultra-piano.</a:t>
            </a:r>
          </a:p>
          <a:p>
            <a:pPr marL="242697" indent="-73964" algn="l">
              <a:buChar char="•"/>
            </a:pPr>
            <a:r>
              <a:rPr sz="1820" b="0" i="0" u="none">
                <a:solidFill>
                  <a:srgbClr val="212121"/>
                </a:solidFill>
                <a:latin typeface="Century Gothic"/>
              </a:rPr>
              <a:t> Terminal value.</a:t>
            </a:r>
          </a:p>
          <a:p>
            <a:pPr marL="242697" indent="-73964" algn="l">
              <a:buChar char="•"/>
            </a:pPr>
            <a:r>
              <a:rPr sz="1820" b="1" i="0" u="none">
                <a:solidFill>
                  <a:srgbClr val="212121"/>
                </a:solidFill>
                <a:latin typeface="Century Gothic"/>
              </a:rPr>
              <a:t> Elevata opinabilità della stima.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9184" y="1243584"/>
            <a:ext cx="64008" cy="4892040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38912" y="411480"/>
            <a:ext cx="475488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1500" b="1" i="0" u="none">
                <a:solidFill>
                  <a:srgbClr val="156082"/>
                </a:solidFill>
                <a:latin typeface="Century Gothic"/>
              </a:rPr>
              <a:t>11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2688" y="393192"/>
            <a:ext cx="9281160" cy="5943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900" b="1" i="0" u="none">
                <a:solidFill>
                  <a:srgbClr val="212121"/>
                </a:solidFill>
                <a:latin typeface="Century Gothic"/>
              </a:rPr>
              <a:t>Le “attribuzioni ai soci”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932688" y="1097280"/>
            <a:ext cx="10287000" cy="3200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448" y="356616"/>
            <a:ext cx="749808" cy="2735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368" y="6336792"/>
            <a:ext cx="768096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80" b="0" i="0" u="none">
                <a:solidFill>
                  <a:srgbClr val="605C54"/>
                </a:solidFill>
                <a:latin typeface="Century Gothic"/>
              </a:rPr>
              <a:t>Regole distributive e concordato preventivo con attribuzioni ai soci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17352" y="6300216"/>
            <a:ext cx="566928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950" b="0" i="0" u="none">
                <a:solidFill>
                  <a:srgbClr val="605C54"/>
                </a:solidFill>
                <a:latin typeface="Century Gothic"/>
              </a:rPr>
              <a:t>11/25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" y="1508760"/>
            <a:ext cx="4434840" cy="5029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2200" b="1" i="0" u="none">
                <a:solidFill>
                  <a:srgbClr val="156082"/>
                </a:solidFill>
                <a:latin typeface="Century Gothic"/>
              </a:rPr>
              <a:t>Attribuzioni ai soci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28232" y="1508760"/>
            <a:ext cx="4434840" cy="5029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2200" b="1" i="0" u="none">
                <a:solidFill>
                  <a:srgbClr val="156082"/>
                </a:solidFill>
                <a:latin typeface="Century Gothic"/>
              </a:rPr>
              <a:t>Valore riservato ai soci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05856" y="1536192"/>
            <a:ext cx="502920" cy="5029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2500" b="1" i="0" u="none">
                <a:solidFill>
                  <a:srgbClr val="C21D49"/>
                </a:solidFill>
                <a:latin typeface="Century Gothic"/>
              </a:rPr>
              <a:t>≠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78992" y="2560320"/>
            <a:ext cx="9875520" cy="30175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marL="256032" indent="-78028" algn="l">
              <a:buChar char="•"/>
            </a:pPr>
            <a:r>
              <a:rPr sz="1920" b="0" i="0" u="none">
                <a:solidFill>
                  <a:srgbClr val="212121"/>
                </a:solidFill>
                <a:latin typeface="Century Gothic"/>
              </a:rPr>
              <a:t> La rubrica parla di “attribuzioni ai soci”.</a:t>
            </a:r>
          </a:p>
          <a:p>
            <a:pPr marL="256032" indent="-78028" algn="l">
              <a:buChar char="•"/>
            </a:pPr>
            <a:r>
              <a:rPr sz="1920" b="0" i="0" u="none">
                <a:solidFill>
                  <a:srgbClr val="212121"/>
                </a:solidFill>
                <a:latin typeface="Century Gothic"/>
              </a:rPr>
              <a:t> Il testo guarda al “valore riservato ai soci”.</a:t>
            </a:r>
          </a:p>
          <a:p>
            <a:pPr marL="256032" indent="-78028" algn="l">
              <a:buChar char="•"/>
            </a:pPr>
            <a:r>
              <a:rPr sz="1920" b="0" i="0" u="none">
                <a:solidFill>
                  <a:srgbClr val="212121"/>
                </a:solidFill>
                <a:latin typeface="Century Gothic"/>
              </a:rPr>
              <a:t> Non serve una distribuzione formale di beni, denaro o utilità.</a:t>
            </a:r>
          </a:p>
          <a:p>
            <a:pPr marL="256032" indent="-78028" algn="l">
              <a:buChar char="•"/>
            </a:pPr>
            <a:r>
              <a:rPr sz="1920" b="0" i="0" u="none">
                <a:solidFill>
                  <a:srgbClr val="212121"/>
                </a:solidFill>
                <a:latin typeface="Century Gothic"/>
              </a:rPr>
              <a:t> È sufficiente la conservazione di partecipazioni valorizzate dalla ristrutturazione.</a:t>
            </a:r>
          </a:p>
          <a:p>
            <a:pPr marL="256032" indent="-78028" algn="l">
              <a:buChar char="•"/>
            </a:pPr>
            <a:r>
              <a:rPr sz="1920" b="1" i="0" u="none">
                <a:solidFill>
                  <a:srgbClr val="212121"/>
                </a:solidFill>
                <a:latin typeface="Century Gothic"/>
              </a:rPr>
              <a:t> La norma guarda alla sostanza economica dell’operazione.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9184" y="1243584"/>
            <a:ext cx="64008" cy="4892040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38912" y="411480"/>
            <a:ext cx="475488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1500" b="1" i="0" u="none">
                <a:solidFill>
                  <a:srgbClr val="156082"/>
                </a:solidFill>
                <a:latin typeface="Century Gothic"/>
              </a:rPr>
              <a:t>12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2688" y="393192"/>
            <a:ext cx="9281160" cy="5943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900" b="1" i="0" u="none">
                <a:solidFill>
                  <a:srgbClr val="212121"/>
                </a:solidFill>
                <a:latin typeface="Century Gothic"/>
              </a:rPr>
              <a:t>Valore riservato ai soci</a:t>
            </a:r>
          </a:p>
        </p:txBody>
      </p:sp>
      <p:sp>
        <p:nvSpPr>
          <p:cNvPr id="5" name="Rectangle 4"/>
          <p:cNvSpPr/>
          <p:nvPr/>
        </p:nvSpPr>
        <p:spPr>
          <a:xfrm>
            <a:off x="932688" y="1097280"/>
            <a:ext cx="10287000" cy="3200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448" y="356616"/>
            <a:ext cx="749808" cy="2735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368" y="6336792"/>
            <a:ext cx="768096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80" b="0" i="0" u="none">
                <a:solidFill>
                  <a:srgbClr val="605C54"/>
                </a:solidFill>
                <a:latin typeface="Century Gothic"/>
              </a:rPr>
              <a:t>Regole distributive e concordato preventivo con attribuzioni ai soci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17352" y="6300216"/>
            <a:ext cx="566928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950" b="0" i="0" u="none">
                <a:solidFill>
                  <a:srgbClr val="605C54"/>
                </a:solidFill>
                <a:latin typeface="Century Gothic"/>
              </a:rPr>
              <a:t>12/25</a:t>
            </a:r>
          </a:p>
        </p:txBody>
      </p:sp>
      <p:sp>
        <p:nvSpPr>
          <p:cNvPr id="9" name="Rectangle 8"/>
          <p:cNvSpPr/>
          <p:nvPr/>
        </p:nvSpPr>
        <p:spPr>
          <a:xfrm>
            <a:off x="960120" y="1417320"/>
            <a:ext cx="10131552" cy="1325880"/>
          </a:xfrm>
          <a:prstGeom prst="rect">
            <a:avLst/>
          </a:prstGeom>
          <a:solidFill>
            <a:srgbClr val="D2EAEF"/>
          </a:solidFill>
          <a:ln w="15875">
            <a:solidFill>
              <a:srgbClr val="1CAD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18288" rIns="36576" bIns="18288" rtlCol="0" anchor="ctr">
            <a:noAutofit/>
          </a:bodyPr>
          <a:lstStyle/>
          <a:p>
            <a:pPr algn="ctr"/>
            <a:r>
              <a:rPr sz="2150" b="1" i="0" u="none">
                <a:solidFill>
                  <a:srgbClr val="156082"/>
                </a:solidFill>
                <a:latin typeface="Century Gothic"/>
              </a:rPr>
              <a:t>Valore riservato ai soci =
valore effettivo delle partecipazioni dopo l’omologazione − valore apportato dai soci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98448" y="3273552"/>
            <a:ext cx="9326880" cy="17830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marL="266700" indent="-81280" algn="l">
              <a:buChar char="•"/>
            </a:pPr>
            <a:r>
              <a:rPr sz="2000" b="0" i="0" u="none">
                <a:solidFill>
                  <a:srgbClr val="212121"/>
                </a:solidFill>
                <a:latin typeface="Century Gothic"/>
              </a:rPr>
              <a:t> I soci anteriori possono conservare valore solo entro certe condizioni.</a:t>
            </a:r>
          </a:p>
          <a:p>
            <a:pPr marL="266700" indent="-81280" algn="l">
              <a:buChar char="•"/>
            </a:pPr>
            <a:r>
              <a:rPr sz="2000" b="0" i="0" u="none">
                <a:solidFill>
                  <a:srgbClr val="212121"/>
                </a:solidFill>
                <a:latin typeface="Century Gothic"/>
              </a:rPr>
              <a:t> Gli apporti riducono il valore “riservato”.</a:t>
            </a:r>
          </a:p>
          <a:p>
            <a:pPr marL="266700" indent="-81280" algn="l">
              <a:buChar char="•"/>
            </a:pPr>
            <a:r>
              <a:rPr sz="2000" b="1" i="0" u="none">
                <a:solidFill>
                  <a:srgbClr val="212121"/>
                </a:solidFill>
                <a:latin typeface="Century Gothic"/>
              </a:rPr>
              <a:t> Il punto critico è la stima del valore effettivo.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70432" y="5413248"/>
            <a:ext cx="73152" cy="530352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335024" y="5394960"/>
            <a:ext cx="9345168" cy="6217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600" b="1" i="0" u="none">
                <a:solidFill>
                  <a:srgbClr val="212121"/>
                </a:solidFill>
                <a:latin typeface="Century Gothic"/>
              </a:rPr>
              <a:t>Il nodo applicativo resta la valutazione economica, non la sola qualificazione giuridica.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9184" y="1243584"/>
            <a:ext cx="64008" cy="4892040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38912" y="411480"/>
            <a:ext cx="475488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1500" b="1" i="0" u="none">
                <a:solidFill>
                  <a:srgbClr val="156082"/>
                </a:solidFill>
                <a:latin typeface="Century Gothic"/>
              </a:rPr>
              <a:t>13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2688" y="393192"/>
            <a:ext cx="9281160" cy="5943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900" b="1" i="0" u="none">
                <a:solidFill>
                  <a:srgbClr val="212121"/>
                </a:solidFill>
                <a:latin typeface="Century Gothic"/>
              </a:rPr>
              <a:t>Ambito di applicazione</a:t>
            </a:r>
          </a:p>
        </p:txBody>
      </p:sp>
      <p:sp>
        <p:nvSpPr>
          <p:cNvPr id="5" name="Rectangle 4"/>
          <p:cNvSpPr/>
          <p:nvPr/>
        </p:nvSpPr>
        <p:spPr>
          <a:xfrm>
            <a:off x="932688" y="1097280"/>
            <a:ext cx="10287000" cy="3200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448" y="356616"/>
            <a:ext cx="749808" cy="2735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368" y="6336792"/>
            <a:ext cx="768096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80" b="0" i="0" u="none">
                <a:solidFill>
                  <a:srgbClr val="605C54"/>
                </a:solidFill>
                <a:latin typeface="Century Gothic"/>
              </a:rPr>
              <a:t>Regole distributive e concordato preventivo con attribuzioni ai soci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17352" y="6300216"/>
            <a:ext cx="566928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950" b="0" i="0" u="none">
                <a:solidFill>
                  <a:srgbClr val="605C54"/>
                </a:solidFill>
                <a:latin typeface="Century Gothic"/>
              </a:rPr>
              <a:t>13/25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" y="1444752"/>
            <a:ext cx="10012680" cy="43708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marL="273367" indent="-83312" algn="l">
              <a:buChar char="•"/>
            </a:pPr>
            <a:r>
              <a:rPr sz="2050" b="0" i="0" u="none">
                <a:solidFill>
                  <a:srgbClr val="212121"/>
                </a:solidFill>
                <a:latin typeface="Century Gothic"/>
              </a:rPr>
              <a:t> Opera soprattutto nel concordato in continuità diretta.</a:t>
            </a:r>
          </a:p>
          <a:p>
            <a:pPr marL="273367" indent="-83312" algn="l">
              <a:buChar char="•"/>
            </a:pPr>
            <a:r>
              <a:rPr sz="2050" b="0" i="0" u="none">
                <a:solidFill>
                  <a:srgbClr val="212121"/>
                </a:solidFill>
                <a:latin typeface="Century Gothic"/>
              </a:rPr>
              <a:t> Applicazione problematica alla continuità indiretta.</a:t>
            </a:r>
          </a:p>
          <a:p>
            <a:pPr marL="273367" indent="-83312" algn="l">
              <a:buChar char="•"/>
            </a:pPr>
            <a:r>
              <a:rPr sz="2050" b="0" i="0" u="none">
                <a:solidFill>
                  <a:srgbClr val="212121"/>
                </a:solidFill>
                <a:latin typeface="Century Gothic"/>
              </a:rPr>
              <a:t> Tendenziale esclusione per concordato liquidatorio e concordato semplificato.</a:t>
            </a:r>
          </a:p>
          <a:p>
            <a:pPr marL="273367" indent="-83312" algn="l">
              <a:buChar char="•"/>
            </a:pPr>
            <a:r>
              <a:rPr sz="2050" b="0" i="0" u="none">
                <a:solidFill>
                  <a:srgbClr val="212121"/>
                </a:solidFill>
                <a:latin typeface="Century Gothic"/>
              </a:rPr>
              <a:t> Esclusione del P.R.O.: manca il dissenso superabile tramite ristrutturazione trasversale.</a:t>
            </a:r>
          </a:p>
          <a:p>
            <a:pPr marL="273367" indent="-83312" algn="l">
              <a:buChar char="•"/>
            </a:pPr>
            <a:r>
              <a:rPr sz="2050" b="1" i="0" u="none">
                <a:solidFill>
                  <a:srgbClr val="212121"/>
                </a:solidFill>
                <a:latin typeface="Century Gothic"/>
              </a:rPr>
              <a:t> Baricentro concordatario e continuità diretta.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9184" y="1243584"/>
            <a:ext cx="64008" cy="4892040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38912" y="411480"/>
            <a:ext cx="475488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1500" b="1" i="0" u="none">
                <a:solidFill>
                  <a:srgbClr val="156082"/>
                </a:solidFill>
                <a:latin typeface="Century Gothic"/>
              </a:rPr>
              <a:t>14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2688" y="393192"/>
            <a:ext cx="9281160" cy="5943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900" b="1" i="0" u="none">
                <a:solidFill>
                  <a:srgbClr val="212121"/>
                </a:solidFill>
                <a:latin typeface="Century Gothic"/>
              </a:rPr>
              <a:t>Soci anteriori alla domanda</a:t>
            </a:r>
          </a:p>
        </p:txBody>
      </p:sp>
      <p:sp>
        <p:nvSpPr>
          <p:cNvPr id="5" name="Rectangle 4"/>
          <p:cNvSpPr/>
          <p:nvPr/>
        </p:nvSpPr>
        <p:spPr>
          <a:xfrm>
            <a:off x="932688" y="1097280"/>
            <a:ext cx="10287000" cy="3200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448" y="356616"/>
            <a:ext cx="749808" cy="2735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368" y="6336792"/>
            <a:ext cx="768096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80" b="0" i="0" u="none">
                <a:solidFill>
                  <a:srgbClr val="605C54"/>
                </a:solidFill>
                <a:latin typeface="Century Gothic"/>
              </a:rPr>
              <a:t>Regole distributive e concordato preventivo con attribuzioni ai soci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17352" y="6300216"/>
            <a:ext cx="566928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950" b="0" i="0" u="none">
                <a:solidFill>
                  <a:srgbClr val="605C54"/>
                </a:solidFill>
                <a:latin typeface="Century Gothic"/>
              </a:rPr>
              <a:t>14/25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" y="1444752"/>
            <a:ext cx="10012680" cy="43708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marL="273367" indent="-83312" algn="l">
              <a:buChar char="•"/>
            </a:pPr>
            <a:r>
              <a:rPr sz="2050" b="0" i="0" u="none">
                <a:solidFill>
                  <a:srgbClr val="212121"/>
                </a:solidFill>
                <a:latin typeface="Century Gothic"/>
              </a:rPr>
              <a:t> La norma riguarda i soci anteriori alla presentazione della domanda.</a:t>
            </a:r>
          </a:p>
          <a:p>
            <a:pPr marL="273367" indent="-83312" algn="l">
              <a:buChar char="•"/>
            </a:pPr>
            <a:r>
              <a:rPr sz="2050" b="0" i="0" u="none">
                <a:solidFill>
                  <a:srgbClr val="212121"/>
                </a:solidFill>
                <a:latin typeface="Century Gothic"/>
              </a:rPr>
              <a:t> Ratio: evitare che i soci della crisi beneficino del valore generato dal sacrificio dei creditori.</a:t>
            </a:r>
          </a:p>
          <a:p>
            <a:pPr marL="273367" indent="-83312" algn="l">
              <a:buChar char="•"/>
            </a:pPr>
            <a:r>
              <a:rPr sz="2050" b="0" i="0" u="none">
                <a:solidFill>
                  <a:srgbClr val="212121"/>
                </a:solidFill>
                <a:latin typeface="Century Gothic"/>
              </a:rPr>
              <a:t> I soci anteriori devono “ricomprare” la partecipazione mediante apporti.</a:t>
            </a:r>
          </a:p>
          <a:p>
            <a:pPr marL="273367" indent="-83312" algn="l">
              <a:buChar char="•"/>
            </a:pPr>
            <a:r>
              <a:rPr sz="2050" b="0" i="0" u="none">
                <a:solidFill>
                  <a:srgbClr val="212121"/>
                </a:solidFill>
                <a:latin typeface="Century Gothic"/>
              </a:rPr>
              <a:t> Possibile esclusione dei soci entrati dopo la domanda, salvo verifica di abusi.</a:t>
            </a:r>
          </a:p>
          <a:p>
            <a:pPr marL="273367" indent="-83312" algn="l">
              <a:buChar char="•"/>
            </a:pPr>
            <a:r>
              <a:rPr sz="2050" b="0" i="0" u="none">
                <a:solidFill>
                  <a:srgbClr val="212121"/>
                </a:solidFill>
                <a:latin typeface="Century Gothic"/>
              </a:rPr>
              <a:t> Attenzione a trasferimenti simulati o elusivi.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9184" y="1243584"/>
            <a:ext cx="64008" cy="4892040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38912" y="411480"/>
            <a:ext cx="475488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1500" b="1" i="0" u="none">
                <a:solidFill>
                  <a:srgbClr val="156082"/>
                </a:solidFill>
                <a:latin typeface="Century Gothic"/>
              </a:rPr>
              <a:t>15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2688" y="393192"/>
            <a:ext cx="9281160" cy="5943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900" b="1" i="0" u="none">
                <a:solidFill>
                  <a:srgbClr val="212121"/>
                </a:solidFill>
                <a:latin typeface="Century Gothic"/>
              </a:rPr>
              <a:t>Valore effettivo delle partecipazioni</a:t>
            </a:r>
          </a:p>
        </p:txBody>
      </p:sp>
      <p:sp>
        <p:nvSpPr>
          <p:cNvPr id="5" name="Rectangle 4"/>
          <p:cNvSpPr/>
          <p:nvPr/>
        </p:nvSpPr>
        <p:spPr>
          <a:xfrm>
            <a:off x="932688" y="1097280"/>
            <a:ext cx="10287000" cy="3200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448" y="356616"/>
            <a:ext cx="749808" cy="2735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368" y="6336792"/>
            <a:ext cx="768096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80" b="0" i="0" u="none">
                <a:solidFill>
                  <a:srgbClr val="605C54"/>
                </a:solidFill>
                <a:latin typeface="Century Gothic"/>
              </a:rPr>
              <a:t>Regole distributive e concordato preventivo con attribuzioni ai soci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17352" y="6300216"/>
            <a:ext cx="566928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950" b="0" i="0" u="none">
                <a:solidFill>
                  <a:srgbClr val="605C54"/>
                </a:solidFill>
                <a:latin typeface="Century Gothic"/>
              </a:rPr>
              <a:t>15/25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" y="1444752"/>
            <a:ext cx="10012680" cy="43708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marL="273367" indent="-83312" algn="l">
              <a:buChar char="•"/>
            </a:pPr>
            <a:r>
              <a:rPr sz="2050" b="0" i="0" u="none">
                <a:solidFill>
                  <a:srgbClr val="212121"/>
                </a:solidFill>
                <a:latin typeface="Century Gothic"/>
              </a:rPr>
              <a:t> La stima non si fonda sul mero valore contabile.</a:t>
            </a:r>
          </a:p>
          <a:p>
            <a:pPr marL="273367" indent="-83312" algn="l">
              <a:buChar char="•"/>
            </a:pPr>
            <a:r>
              <a:rPr sz="2050" b="0" i="0" u="none">
                <a:solidFill>
                  <a:srgbClr val="212121"/>
                </a:solidFill>
                <a:latin typeface="Century Gothic"/>
              </a:rPr>
              <a:t> Conta il valore conseguente all’omologazione.</a:t>
            </a:r>
          </a:p>
          <a:p>
            <a:pPr marL="273367" indent="-83312" algn="l">
              <a:buChar char="•"/>
            </a:pPr>
            <a:r>
              <a:rPr sz="2050" b="0" i="0" u="none">
                <a:solidFill>
                  <a:srgbClr val="212121"/>
                </a:solidFill>
                <a:latin typeface="Century Gothic"/>
              </a:rPr>
              <a:t> Il criterio è dinamico e guarda ai flussi futuri.</a:t>
            </a:r>
          </a:p>
          <a:p>
            <a:pPr marL="273367" indent="-83312" algn="l">
              <a:buChar char="•"/>
            </a:pPr>
            <a:r>
              <a:rPr sz="2050" b="0" i="0" u="none">
                <a:solidFill>
                  <a:srgbClr val="212121"/>
                </a:solidFill>
                <a:latin typeface="Century Gothic"/>
              </a:rPr>
              <a:t> Le proiezioni possono superare l’orizzonte del piano.</a:t>
            </a:r>
          </a:p>
          <a:p>
            <a:pPr marL="273367" indent="-83312" algn="l">
              <a:buChar char="•"/>
            </a:pPr>
            <a:r>
              <a:rPr sz="2050" b="0" i="0" u="none">
                <a:solidFill>
                  <a:srgbClr val="212121"/>
                </a:solidFill>
                <a:latin typeface="Century Gothic"/>
              </a:rPr>
              <a:t> Fattori critici: flussi, tasso di attualizzazione, durata delle proiezioni, terminal value.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9184" y="1243584"/>
            <a:ext cx="64008" cy="4892040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38912" y="411480"/>
            <a:ext cx="475488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1500" b="1" i="0" u="none">
                <a:solidFill>
                  <a:srgbClr val="156082"/>
                </a:solidFill>
                <a:latin typeface="Century Gothic"/>
              </a:rPr>
              <a:t>16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2688" y="393192"/>
            <a:ext cx="9281160" cy="5943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900" b="1" i="0" u="none">
                <a:solidFill>
                  <a:srgbClr val="212121"/>
                </a:solidFill>
                <a:latin typeface="Century Gothic"/>
              </a:rPr>
              <a:t>Il cortocircuito del valore d’uso</a:t>
            </a:r>
          </a:p>
        </p:txBody>
      </p:sp>
      <p:sp>
        <p:nvSpPr>
          <p:cNvPr id="5" name="Rectangle 4"/>
          <p:cNvSpPr/>
          <p:nvPr/>
        </p:nvSpPr>
        <p:spPr>
          <a:xfrm>
            <a:off x="932688" y="1097280"/>
            <a:ext cx="10287000" cy="3200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448" y="356616"/>
            <a:ext cx="749808" cy="2735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368" y="6336792"/>
            <a:ext cx="768096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80" b="0" i="0" u="none">
                <a:solidFill>
                  <a:srgbClr val="605C54"/>
                </a:solidFill>
                <a:latin typeface="Century Gothic"/>
              </a:rPr>
              <a:t>Regole distributive e concordato preventivo con attribuzioni ai soci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17352" y="6300216"/>
            <a:ext cx="566928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950" b="0" i="0" u="none">
                <a:solidFill>
                  <a:srgbClr val="605C54"/>
                </a:solidFill>
                <a:latin typeface="Century Gothic"/>
              </a:rPr>
              <a:t>16/25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" y="1481328"/>
            <a:ext cx="3840480" cy="47548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2200" b="1" i="0" u="none">
                <a:solidFill>
                  <a:srgbClr val="156082"/>
                </a:solidFill>
                <a:latin typeface="Century Gothic"/>
              </a:rPr>
              <a:t>Valore d’uso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03720" y="1481328"/>
            <a:ext cx="3931920" cy="47548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2200" b="1" i="0" u="none">
                <a:solidFill>
                  <a:srgbClr val="156082"/>
                </a:solidFill>
                <a:latin typeface="Century Gothic"/>
              </a:rPr>
              <a:t>Logica della ristrutturazione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23560" y="1536192"/>
            <a:ext cx="749808" cy="4114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2600" b="1" i="0" u="none">
                <a:solidFill>
                  <a:srgbClr val="C21D49"/>
                </a:solidFill>
                <a:latin typeface="Century Gothic"/>
              </a:rPr>
              <a:t>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78992" y="2468880"/>
            <a:ext cx="9829800" cy="30632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marL="248031" indent="-75590" algn="l">
              <a:buChar char="•"/>
            </a:pPr>
            <a:r>
              <a:rPr sz="1860" b="0" i="0" u="none">
                <a:solidFill>
                  <a:srgbClr val="212121"/>
                </a:solidFill>
                <a:latin typeface="Century Gothic"/>
              </a:rPr>
              <a:t> Il valore d’uso è richiamato per stimare il valore effettivo.</a:t>
            </a:r>
          </a:p>
          <a:p>
            <a:pPr marL="248031" indent="-75590" algn="l">
              <a:buChar char="•"/>
            </a:pPr>
            <a:r>
              <a:rPr sz="1860" b="0" i="0" u="none">
                <a:solidFill>
                  <a:srgbClr val="212121"/>
                </a:solidFill>
                <a:latin typeface="Century Gothic"/>
              </a:rPr>
              <a:t> Il piano di ristrutturazione si fonda però su miglioramenti futuri.</a:t>
            </a:r>
          </a:p>
          <a:p>
            <a:pPr marL="248031" indent="-75590" algn="l">
              <a:buChar char="•"/>
            </a:pPr>
            <a:r>
              <a:rPr sz="1860" b="0" i="0" u="none">
                <a:solidFill>
                  <a:srgbClr val="212121"/>
                </a:solidFill>
                <a:latin typeface="Century Gothic"/>
              </a:rPr>
              <a:t> La stima richiede proiezioni oltre il piano.</a:t>
            </a:r>
          </a:p>
          <a:p>
            <a:pPr marL="248031" indent="-75590" algn="l">
              <a:buChar char="•"/>
            </a:pPr>
            <a:r>
              <a:rPr sz="1860" b="0" i="0" u="none">
                <a:solidFill>
                  <a:srgbClr val="212121"/>
                </a:solidFill>
                <a:latin typeface="Century Gothic"/>
              </a:rPr>
              <a:t> Rischio di conflitto tra impostazione contabile e logica della ristrutturazione.</a:t>
            </a:r>
          </a:p>
          <a:p>
            <a:pPr marL="248031" indent="-75590" algn="l">
              <a:buChar char="•"/>
            </a:pPr>
            <a:r>
              <a:rPr sz="1860" b="1" i="0" u="none">
                <a:solidFill>
                  <a:srgbClr val="212121"/>
                </a:solidFill>
                <a:latin typeface="Century Gothic"/>
              </a:rPr>
              <a:t> Effetto pratico: incertezza ex ante e conflitto peritale ex post.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9184" y="1243584"/>
            <a:ext cx="64008" cy="4892040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38912" y="411480"/>
            <a:ext cx="475488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1500" b="1" i="0" u="none">
                <a:solidFill>
                  <a:srgbClr val="156082"/>
                </a:solidFill>
                <a:latin typeface="Century Gothic"/>
              </a:rPr>
              <a:t>17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2688" y="393192"/>
            <a:ext cx="9281160" cy="5943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900" b="1" i="0" u="none">
                <a:solidFill>
                  <a:srgbClr val="212121"/>
                </a:solidFill>
                <a:latin typeface="Century Gothic"/>
              </a:rPr>
              <a:t>Il valore apportato dai soci</a:t>
            </a:r>
          </a:p>
        </p:txBody>
      </p:sp>
      <p:sp>
        <p:nvSpPr>
          <p:cNvPr id="5" name="Rectangle 4"/>
          <p:cNvSpPr/>
          <p:nvPr/>
        </p:nvSpPr>
        <p:spPr>
          <a:xfrm>
            <a:off x="932688" y="1097280"/>
            <a:ext cx="10287000" cy="3200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448" y="356616"/>
            <a:ext cx="749808" cy="2735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368" y="6336792"/>
            <a:ext cx="768096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80" b="0" i="0" u="none">
                <a:solidFill>
                  <a:srgbClr val="605C54"/>
                </a:solidFill>
                <a:latin typeface="Century Gothic"/>
              </a:rPr>
              <a:t>Regole distributive e concordato preventivo con attribuzioni ai soci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17352" y="6300216"/>
            <a:ext cx="566928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950" b="0" i="0" u="none">
                <a:solidFill>
                  <a:srgbClr val="605C54"/>
                </a:solidFill>
                <a:latin typeface="Century Gothic"/>
              </a:rPr>
              <a:t>17/25</a:t>
            </a:r>
          </a:p>
        </p:txBody>
      </p:sp>
      <p:sp>
        <p:nvSpPr>
          <p:cNvPr id="9" name="Rectangle 8"/>
          <p:cNvSpPr/>
          <p:nvPr/>
        </p:nvSpPr>
        <p:spPr>
          <a:xfrm>
            <a:off x="5989320" y="1490472"/>
            <a:ext cx="32004" cy="4315968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78992" y="1444752"/>
            <a:ext cx="4434840" cy="43891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050" b="1" i="0" u="none">
                <a:solidFill>
                  <a:srgbClr val="156082"/>
                </a:solidFill>
                <a:latin typeface="Century Gothic"/>
              </a:rPr>
              <a:t>Apporti espressi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8992" y="2084831"/>
            <a:ext cx="4434840" cy="27432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marL="273367" indent="-83312" algn="l">
              <a:buChar char="•"/>
            </a:pPr>
            <a:r>
              <a:rPr sz="2050" b="0" i="0" u="none">
                <a:solidFill>
                  <a:srgbClr val="212121"/>
                </a:solidFill>
                <a:latin typeface="Century Gothic"/>
              </a:rPr>
              <a:t> Conferimenti.</a:t>
            </a:r>
          </a:p>
          <a:p>
            <a:pPr marL="273367" indent="-83312" algn="l">
              <a:buChar char="•"/>
            </a:pPr>
            <a:r>
              <a:rPr sz="2050" b="0" i="0" u="none">
                <a:solidFill>
                  <a:srgbClr val="212121"/>
                </a:solidFill>
                <a:latin typeface="Century Gothic"/>
              </a:rPr>
              <a:t> Versamenti a fondo perduto.</a:t>
            </a:r>
          </a:p>
          <a:p>
            <a:pPr marL="273367" indent="-83312" algn="l">
              <a:buChar char="•"/>
            </a:pPr>
            <a:r>
              <a:rPr sz="2050" b="0" i="0" u="none">
                <a:solidFill>
                  <a:srgbClr val="212121"/>
                </a:solidFill>
                <a:latin typeface="Century Gothic"/>
              </a:rPr>
              <a:t> Apporti “in altra forma” per imprese sotto soglia.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19088" y="1444752"/>
            <a:ext cx="4526280" cy="43891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050" b="1" i="0" u="none">
                <a:solidFill>
                  <a:srgbClr val="156082"/>
                </a:solidFill>
                <a:latin typeface="Century Gothic"/>
              </a:rPr>
              <a:t>Aree dubbie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19088" y="2084831"/>
            <a:ext cx="4526280" cy="331012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marL="246697" indent="-75184" algn="l">
              <a:buChar char="•"/>
            </a:pPr>
            <a:r>
              <a:rPr sz="1850" b="0" i="0" u="none">
                <a:solidFill>
                  <a:srgbClr val="212121"/>
                </a:solidFill>
                <a:latin typeface="Century Gothic"/>
              </a:rPr>
              <a:t> Conversione di crediti dei soci.</a:t>
            </a:r>
          </a:p>
          <a:p>
            <a:pPr marL="246697" indent="-75184" algn="l">
              <a:buChar char="•"/>
            </a:pPr>
            <a:r>
              <a:rPr sz="1850" b="0" i="0" u="none">
                <a:solidFill>
                  <a:srgbClr val="212121"/>
                </a:solidFill>
                <a:latin typeface="Century Gothic"/>
              </a:rPr>
              <a:t> Finanziamenti soci non rinunciati.</a:t>
            </a:r>
          </a:p>
          <a:p>
            <a:pPr marL="246697" indent="-75184" algn="l">
              <a:buChar char="•"/>
            </a:pPr>
            <a:r>
              <a:rPr sz="1850" b="1" i="0" u="none">
                <a:solidFill>
                  <a:srgbClr val="212121"/>
                </a:solidFill>
                <a:latin typeface="Century Gothic"/>
              </a:rPr>
              <a:t> Finanziamenti soci prededucibili.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9184" y="1243584"/>
            <a:ext cx="64008" cy="4892040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38912" y="411480"/>
            <a:ext cx="475488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1500" b="1" i="0" u="none">
                <a:solidFill>
                  <a:srgbClr val="156082"/>
                </a:solidFill>
                <a:latin typeface="Century Gothic"/>
              </a:rPr>
              <a:t>18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2688" y="393192"/>
            <a:ext cx="9281160" cy="5943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900" b="1" i="0" u="none">
                <a:solidFill>
                  <a:srgbClr val="212121"/>
                </a:solidFill>
                <a:latin typeface="Century Gothic"/>
              </a:rPr>
              <a:t>La prova di resistenza</a:t>
            </a:r>
          </a:p>
        </p:txBody>
      </p:sp>
      <p:sp>
        <p:nvSpPr>
          <p:cNvPr id="5" name="Rectangle 4"/>
          <p:cNvSpPr/>
          <p:nvPr/>
        </p:nvSpPr>
        <p:spPr>
          <a:xfrm>
            <a:off x="932688" y="1097280"/>
            <a:ext cx="10287000" cy="3200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448" y="356616"/>
            <a:ext cx="749808" cy="2735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368" y="6336792"/>
            <a:ext cx="768096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80" b="0" i="0" u="none">
                <a:solidFill>
                  <a:srgbClr val="605C54"/>
                </a:solidFill>
                <a:latin typeface="Century Gothic"/>
              </a:rPr>
              <a:t>Regole distributive e concordato preventivo con attribuzioni ai soci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17352" y="6300216"/>
            <a:ext cx="566928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950" b="0" i="0" u="none">
                <a:solidFill>
                  <a:srgbClr val="605C54"/>
                </a:solidFill>
                <a:latin typeface="Century Gothic"/>
              </a:rPr>
              <a:t>18/25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" y="1435608"/>
            <a:ext cx="9875520" cy="5760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noAutofit/>
          </a:bodyPr>
          <a:lstStyle/>
          <a:p>
            <a:pPr algn="l"/>
            <a:r>
              <a:rPr sz="2350" b="1" i="0" u="none">
                <a:solidFill>
                  <a:srgbClr val="156082"/>
                </a:solidFill>
                <a:latin typeface="Century Gothic"/>
              </a:rPr>
              <a:t>Verificare l’omologabilità nonostante il dissenso</a:t>
            </a:r>
          </a:p>
        </p:txBody>
      </p:sp>
      <p:sp>
        <p:nvSpPr>
          <p:cNvPr id="10" name="Rectangle 9"/>
          <p:cNvSpPr/>
          <p:nvPr/>
        </p:nvSpPr>
        <p:spPr>
          <a:xfrm>
            <a:off x="1143000" y="2331720"/>
            <a:ext cx="2487168" cy="438912"/>
          </a:xfrm>
          <a:prstGeom prst="rect">
            <a:avLst/>
          </a:prstGeom>
          <a:solidFill>
            <a:srgbClr val="D2EAEF"/>
          </a:solidFill>
          <a:ln w="12700">
            <a:solidFill>
              <a:srgbClr val="1CAD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18288" rIns="36576" bIns="18288" rtlCol="0" anchor="ctr">
            <a:noAutofit/>
          </a:bodyPr>
          <a:lstStyle/>
          <a:p>
            <a:pPr algn="ctr"/>
            <a:r>
              <a:rPr sz="1550" b="1" i="0" u="none">
                <a:solidFill>
                  <a:srgbClr val="156082"/>
                </a:solidFill>
                <a:latin typeface="Century Gothic"/>
              </a:rPr>
              <a:t>Accesso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721608" y="2523744"/>
            <a:ext cx="502920" cy="45720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462272" y="2331720"/>
            <a:ext cx="2487168" cy="438912"/>
          </a:xfrm>
          <a:prstGeom prst="rect">
            <a:avLst/>
          </a:prstGeom>
          <a:solidFill>
            <a:srgbClr val="D2EAEF"/>
          </a:solidFill>
          <a:ln w="12700">
            <a:solidFill>
              <a:srgbClr val="1CAD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18288" rIns="36576" bIns="18288" rtlCol="0" anchor="ctr">
            <a:noAutofit/>
          </a:bodyPr>
          <a:lstStyle/>
          <a:p>
            <a:pPr algn="ctr"/>
            <a:r>
              <a:rPr sz="1550" b="1" i="0" u="none">
                <a:solidFill>
                  <a:srgbClr val="156082"/>
                </a:solidFill>
                <a:latin typeface="Century Gothic"/>
              </a:rPr>
              <a:t>Piano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040879" y="2523744"/>
            <a:ext cx="502920" cy="45720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781544" y="2331720"/>
            <a:ext cx="2487168" cy="438912"/>
          </a:xfrm>
          <a:prstGeom prst="rect">
            <a:avLst/>
          </a:prstGeom>
          <a:solidFill>
            <a:srgbClr val="D2EAEF"/>
          </a:solidFill>
          <a:ln w="12700">
            <a:solidFill>
              <a:srgbClr val="1CAD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18288" rIns="36576" bIns="18288" rtlCol="0" anchor="ctr">
            <a:noAutofit/>
          </a:bodyPr>
          <a:lstStyle/>
          <a:p>
            <a:pPr algn="ctr"/>
            <a:r>
              <a:rPr sz="1550" b="1" i="0" u="none">
                <a:solidFill>
                  <a:srgbClr val="156082"/>
                </a:solidFill>
                <a:latin typeface="Century Gothic"/>
              </a:rPr>
              <a:t>Omologazione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70432" y="3182112"/>
            <a:ext cx="9802368" cy="23774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marL="246697" indent="-75184" algn="l">
              <a:buChar char="•"/>
            </a:pPr>
            <a:r>
              <a:rPr sz="1850" b="0" i="0" u="none">
                <a:solidFill>
                  <a:srgbClr val="212121"/>
                </a:solidFill>
                <a:latin typeface="Century Gothic"/>
              </a:rPr>
              <a:t> Una volta individuato il valore riservato ai soci, occorre verificare l’omologabilità.</a:t>
            </a:r>
          </a:p>
          <a:p>
            <a:pPr marL="246697" indent="-75184" algn="l">
              <a:buChar char="•"/>
            </a:pPr>
            <a:r>
              <a:rPr sz="1850" b="0" i="0" u="none">
                <a:solidFill>
                  <a:srgbClr val="212121"/>
                </a:solidFill>
                <a:latin typeface="Century Gothic"/>
              </a:rPr>
              <a:t> Prima ipotesi: dissenso di classi non infime o di pari grado.</a:t>
            </a:r>
          </a:p>
          <a:p>
            <a:pPr marL="246697" indent="-75184" algn="l">
              <a:buChar char="•"/>
            </a:pPr>
            <a:r>
              <a:rPr sz="1850" b="0" i="0" u="none">
                <a:solidFill>
                  <a:srgbClr val="212121"/>
                </a:solidFill>
                <a:latin typeface="Century Gothic"/>
              </a:rPr>
              <a:t> Seconda ipotesi: dissenso dell’unica classe di ultimo grado.</a:t>
            </a:r>
          </a:p>
          <a:p>
            <a:pPr marL="246697" indent="-75184" algn="l">
              <a:buChar char="•"/>
            </a:pPr>
            <a:r>
              <a:rPr sz="1850" b="1" i="0" u="none">
                <a:solidFill>
                  <a:srgbClr val="212121"/>
                </a:solidFill>
                <a:latin typeface="Century Gothic"/>
              </a:rPr>
              <a:t> Funzione: controllare se il valore lasciato ai soci incide indebitamente sui creditori dissenzienti.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9184" y="1243584"/>
            <a:ext cx="64008" cy="4892040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38912" y="411480"/>
            <a:ext cx="475488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1500" b="1" i="0" u="none">
                <a:solidFill>
                  <a:srgbClr val="156082"/>
                </a:solidFill>
                <a:latin typeface="Century Gothic"/>
              </a:rPr>
              <a:t>19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2688" y="393192"/>
            <a:ext cx="9281160" cy="5943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900" b="1" i="0" u="none">
                <a:solidFill>
                  <a:srgbClr val="212121"/>
                </a:solidFill>
                <a:latin typeface="Century Gothic"/>
              </a:rPr>
              <a:t>Classi non infime o di pari grado</a:t>
            </a:r>
          </a:p>
        </p:txBody>
      </p:sp>
      <p:sp>
        <p:nvSpPr>
          <p:cNvPr id="5" name="Rectangle 4"/>
          <p:cNvSpPr/>
          <p:nvPr/>
        </p:nvSpPr>
        <p:spPr>
          <a:xfrm>
            <a:off x="932688" y="1097280"/>
            <a:ext cx="10287000" cy="3200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448" y="356616"/>
            <a:ext cx="749808" cy="2735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368" y="6336792"/>
            <a:ext cx="768096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80" b="0" i="0" u="none">
                <a:solidFill>
                  <a:srgbClr val="605C54"/>
                </a:solidFill>
                <a:latin typeface="Century Gothic"/>
              </a:rPr>
              <a:t>Regole distributive e concordato preventivo con attribuzioni ai soci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17352" y="6300216"/>
            <a:ext cx="566928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950" b="0" i="0" u="none">
                <a:solidFill>
                  <a:srgbClr val="605C54"/>
                </a:solidFill>
                <a:latin typeface="Century Gothic"/>
              </a:rPr>
              <a:t>19/25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" y="1444752"/>
            <a:ext cx="10012680" cy="43708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marL="273367" indent="-83312" algn="l">
              <a:buChar char="•"/>
            </a:pPr>
            <a:r>
              <a:rPr sz="2050" b="0" i="0" u="none">
                <a:solidFill>
                  <a:srgbClr val="212121"/>
                </a:solidFill>
                <a:latin typeface="Century Gothic"/>
              </a:rPr>
              <a:t> Si immagina che il valore riservato ai soci venga riallocato alle classi assenzienti di pari o inferiore grado.</a:t>
            </a:r>
          </a:p>
          <a:p>
            <a:pPr marL="273367" indent="-83312" algn="l">
              <a:buChar char="•"/>
            </a:pPr>
            <a:r>
              <a:rPr sz="2050" b="0" i="0" u="none">
                <a:solidFill>
                  <a:srgbClr val="212121"/>
                </a:solidFill>
                <a:latin typeface="Century Gothic"/>
              </a:rPr>
              <a:t> Si verifica se la classe dissenziente resterebbe trattata in modo almeno altrettanto favorevole.</a:t>
            </a:r>
          </a:p>
          <a:p>
            <a:pPr marL="273367" indent="-83312" algn="l">
              <a:buChar char="•"/>
            </a:pPr>
            <a:r>
              <a:rPr sz="2050" b="0" i="0" u="none">
                <a:solidFill>
                  <a:srgbClr val="212121"/>
                </a:solidFill>
                <a:latin typeface="Century Gothic"/>
              </a:rPr>
              <a:t> La norma non indica il criterio di redistribuzione.</a:t>
            </a:r>
          </a:p>
          <a:p>
            <a:pPr marL="273367" indent="-83312" algn="l">
              <a:buChar char="•"/>
            </a:pPr>
            <a:r>
              <a:rPr sz="2050" b="0" i="0" u="none">
                <a:solidFill>
                  <a:srgbClr val="212121"/>
                </a:solidFill>
                <a:latin typeface="Century Gothic"/>
              </a:rPr>
              <a:t> Applicare rigidamente l’Absolute Priority Rule può rendere la norma paralizzante.</a:t>
            </a:r>
          </a:p>
          <a:p>
            <a:pPr marL="273367" indent="-83312" algn="l">
              <a:buChar char="•"/>
            </a:pPr>
            <a:r>
              <a:rPr sz="2050" b="0" i="0" u="none">
                <a:solidFill>
                  <a:srgbClr val="212121"/>
                </a:solidFill>
                <a:latin typeface="Century Gothic"/>
              </a:rPr>
              <a:t> Soluzione preferibile: verifica di una riallocazione compatibile con la priorità relativa.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9184" y="1243584"/>
            <a:ext cx="64008" cy="4892040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438912" y="411480"/>
            <a:ext cx="475488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1500" b="1" i="0" u="none" dirty="0">
                <a:solidFill>
                  <a:srgbClr val="156082"/>
                </a:solidFill>
                <a:latin typeface="Century Gothic"/>
              </a:rPr>
              <a:t>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2688" y="393192"/>
            <a:ext cx="9281160" cy="5943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lang="it-IT" sz="2900" b="1" dirty="0">
                <a:solidFill>
                  <a:srgbClr val="212121"/>
                </a:solidFill>
                <a:latin typeface="Century Gothic"/>
              </a:rPr>
              <a:t>In</a:t>
            </a:r>
            <a:r>
              <a:rPr lang="it-IT" sz="2900" b="1" i="0" u="none" dirty="0">
                <a:solidFill>
                  <a:srgbClr val="212121"/>
                </a:solidFill>
                <a:latin typeface="Century Gothic"/>
              </a:rPr>
              <a:t>troduzione</a:t>
            </a:r>
            <a:endParaRPr sz="2900" b="1" i="0" u="none" dirty="0">
              <a:solidFill>
                <a:srgbClr val="212121"/>
              </a:solidFill>
              <a:latin typeface="Century Gothic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32688" y="1097280"/>
            <a:ext cx="10287000" cy="3200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448" y="356616"/>
            <a:ext cx="749808" cy="2735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368" y="6336792"/>
            <a:ext cx="768096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80" b="0" i="0" u="none" dirty="0" err="1">
                <a:solidFill>
                  <a:srgbClr val="605C54"/>
                </a:solidFill>
                <a:latin typeface="Century Gothic"/>
              </a:rPr>
              <a:t>Regole</a:t>
            </a:r>
            <a:r>
              <a:rPr sz="880" b="0" i="0" u="none">
                <a:solidFill>
                  <a:srgbClr val="605C54"/>
                </a:solidFill>
                <a:latin typeface="Century Gothic"/>
              </a:rPr>
              <a:t> distributive e concordato preventivo con attribuzioni ai soci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17352" y="6300216"/>
            <a:ext cx="566928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950" b="0" i="0" u="none">
                <a:solidFill>
                  <a:srgbClr val="605C54"/>
                </a:solidFill>
                <a:latin typeface="Century Gothic"/>
              </a:rPr>
              <a:t>2/25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2415" y="1417320"/>
            <a:ext cx="9966960" cy="9326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noAutofit/>
          </a:bodyPr>
          <a:lstStyle/>
          <a:p>
            <a:pPr algn="l"/>
            <a:r>
              <a:rPr sz="2550" b="1" i="0" u="none">
                <a:solidFill>
                  <a:srgbClr val="156082"/>
                </a:solidFill>
                <a:latin typeface="Century Gothic"/>
              </a:rPr>
              <a:t>Che cosa resta del diritto societario tradizionale quando la società entra in crisi?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60704" y="2496312"/>
            <a:ext cx="5623560" cy="3200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78992" y="2761488"/>
            <a:ext cx="9875520" cy="193852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marL="273367" indent="-83312" algn="l">
              <a:buChar char="•"/>
            </a:pPr>
            <a:r>
              <a:rPr sz="2050" b="0" i="0" u="none" dirty="0">
                <a:solidFill>
                  <a:srgbClr val="212121"/>
                </a:solidFill>
                <a:latin typeface="Century Gothic"/>
              </a:rPr>
              <a:t> </a:t>
            </a:r>
            <a:r>
              <a:rPr lang="it-IT" sz="2050" b="0" i="0" u="none" noProof="0" dirty="0">
                <a:solidFill>
                  <a:srgbClr val="212121"/>
                </a:solidFill>
                <a:latin typeface="Century Gothic"/>
              </a:rPr>
              <a:t>La crisi incide sui poteri dei soci.</a:t>
            </a:r>
          </a:p>
          <a:p>
            <a:pPr marL="273367" indent="-83312" algn="l">
              <a:buChar char="•"/>
            </a:pPr>
            <a:r>
              <a:rPr lang="it-IT" sz="2050" b="0" i="0" u="none" noProof="0" dirty="0">
                <a:solidFill>
                  <a:srgbClr val="212121"/>
                </a:solidFill>
                <a:latin typeface="Century Gothic"/>
              </a:rPr>
              <a:t> La continuità aziendale assume valore primario.</a:t>
            </a:r>
          </a:p>
          <a:p>
            <a:pPr marL="273367" indent="-83312" algn="l">
              <a:buChar char="•"/>
            </a:pPr>
            <a:r>
              <a:rPr lang="it-IT" sz="2050" b="0" i="0" u="none" noProof="0" dirty="0">
                <a:solidFill>
                  <a:srgbClr val="212121"/>
                </a:solidFill>
                <a:latin typeface="Century Gothic"/>
              </a:rPr>
              <a:t> Statuto, capitale e partecipazioni diventano leve della ristrutturazione.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78992" y="5074920"/>
            <a:ext cx="73152" cy="530352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243584" y="5056632"/>
            <a:ext cx="9756648" cy="6217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550" b="1" i="0" u="none">
                <a:solidFill>
                  <a:srgbClr val="212121"/>
                </a:solidFill>
                <a:latin typeface="Century Gothic"/>
              </a:rPr>
              <a:t>Idea guida: dalla neutralità organizzativa alla funzionalizzazione dell’organizzazione societaria al risanamento.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9184" y="1243584"/>
            <a:ext cx="64008" cy="4892040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38912" y="411480"/>
            <a:ext cx="475488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1500" b="1" i="0" u="none">
                <a:solidFill>
                  <a:srgbClr val="156082"/>
                </a:solidFill>
                <a:latin typeface="Century Gothic"/>
              </a:rPr>
              <a:t>20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2688" y="393192"/>
            <a:ext cx="9281160" cy="5943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900" b="1" i="0" u="none">
                <a:solidFill>
                  <a:srgbClr val="212121"/>
                </a:solidFill>
                <a:latin typeface="Century Gothic"/>
              </a:rPr>
              <a:t>Unica classe infima dissenziente</a:t>
            </a:r>
          </a:p>
        </p:txBody>
      </p:sp>
      <p:sp>
        <p:nvSpPr>
          <p:cNvPr id="5" name="Rectangle 4"/>
          <p:cNvSpPr/>
          <p:nvPr/>
        </p:nvSpPr>
        <p:spPr>
          <a:xfrm>
            <a:off x="932688" y="1097280"/>
            <a:ext cx="10287000" cy="3200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448" y="356616"/>
            <a:ext cx="749808" cy="2735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368" y="6336792"/>
            <a:ext cx="768096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80" b="0" i="0" u="none">
                <a:solidFill>
                  <a:srgbClr val="605C54"/>
                </a:solidFill>
                <a:latin typeface="Century Gothic"/>
              </a:rPr>
              <a:t>Regole distributive e concordato preventivo con attribuzioni ai soci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17352" y="6300216"/>
            <a:ext cx="566928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950" b="0" i="0" u="none">
                <a:solidFill>
                  <a:srgbClr val="605C54"/>
                </a:solidFill>
                <a:latin typeface="Century Gothic"/>
              </a:rPr>
              <a:t>20/25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" y="1417320"/>
            <a:ext cx="9875520" cy="1417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marL="246697" indent="-75184" algn="l">
              <a:buChar char="•"/>
            </a:pPr>
            <a:r>
              <a:rPr sz="1850" b="0" i="0" u="none">
                <a:solidFill>
                  <a:srgbClr val="212121"/>
                </a:solidFill>
                <a:latin typeface="Century Gothic"/>
              </a:rPr>
              <a:t> Se dissente l’unica classe di ultimo grado, non vi è simulazione distributiva.</a:t>
            </a:r>
          </a:p>
          <a:p>
            <a:pPr marL="246697" indent="-75184" algn="l">
              <a:buChar char="•"/>
            </a:pPr>
            <a:r>
              <a:rPr sz="1850" b="0" i="0" u="none">
                <a:solidFill>
                  <a:srgbClr val="212121"/>
                </a:solidFill>
                <a:latin typeface="Century Gothic"/>
              </a:rPr>
              <a:t> Si confrontano due valori: valore destinato alla classe dissenziente e valore complessivamente riservato ai soci.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61872" y="3136392"/>
            <a:ext cx="3840480" cy="4572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750" b="1" i="0" u="none">
                <a:solidFill>
                  <a:srgbClr val="156082"/>
                </a:solidFill>
                <a:latin typeface="Century Gothic"/>
              </a:rPr>
              <a:t>Valore alla classe dissenziente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40680" y="3063240"/>
            <a:ext cx="777240" cy="5943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3200" b="1" i="0" u="none">
                <a:solidFill>
                  <a:srgbClr val="C21D49"/>
                </a:solidFill>
                <a:latin typeface="Century Gothic"/>
              </a:rPr>
              <a:t>&gt;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3136392"/>
            <a:ext cx="3977639" cy="4572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750" b="1" i="0" u="none">
                <a:solidFill>
                  <a:srgbClr val="156082"/>
                </a:solidFill>
                <a:latin typeface="Century Gothic"/>
              </a:rPr>
              <a:t>Valore riservato ai soci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417320" y="3721608"/>
            <a:ext cx="3520440" cy="41148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656832" y="3721608"/>
            <a:ext cx="3520440" cy="41148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78992" y="4315968"/>
            <a:ext cx="9875520" cy="12344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marL="240030" indent="-73152" algn="l">
              <a:buChar char="•"/>
            </a:pPr>
            <a:r>
              <a:rPr sz="1800" b="0" i="0" u="none">
                <a:solidFill>
                  <a:srgbClr val="212121"/>
                </a:solidFill>
                <a:latin typeface="Century Gothic"/>
              </a:rPr>
              <a:t> Il concordato è omologabile solo se il primo è superiore al secondo.</a:t>
            </a:r>
          </a:p>
          <a:p>
            <a:pPr marL="240030" indent="-73152" algn="l">
              <a:buChar char="•"/>
            </a:pPr>
            <a:r>
              <a:rPr sz="1800" b="1" i="0" u="none">
                <a:solidFill>
                  <a:srgbClr val="212121"/>
                </a:solidFill>
                <a:latin typeface="Century Gothic"/>
              </a:rPr>
              <a:t> Criticità: i soci possono ricevere un valore quasi pari a quello della classe infima dissenziente.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9184" y="1243584"/>
            <a:ext cx="64008" cy="4892040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38912" y="411480"/>
            <a:ext cx="475488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1500" b="1" i="0" u="none">
                <a:solidFill>
                  <a:srgbClr val="156082"/>
                </a:solidFill>
                <a:latin typeface="Century Gothic"/>
              </a:rPr>
              <a:t>21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2688" y="393192"/>
            <a:ext cx="9281160" cy="6583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550" b="1" i="0" u="none">
                <a:solidFill>
                  <a:srgbClr val="212121"/>
                </a:solidFill>
                <a:latin typeface="Century Gothic"/>
              </a:rPr>
              <a:t>Valore di liquidazione, eccedenza e ristrutturazione</a:t>
            </a:r>
          </a:p>
        </p:txBody>
      </p:sp>
      <p:sp>
        <p:nvSpPr>
          <p:cNvPr id="5" name="Rectangle 4"/>
          <p:cNvSpPr/>
          <p:nvPr/>
        </p:nvSpPr>
        <p:spPr>
          <a:xfrm>
            <a:off x="932688" y="1097280"/>
            <a:ext cx="10287000" cy="3200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448" y="356616"/>
            <a:ext cx="749808" cy="2735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368" y="6336792"/>
            <a:ext cx="768096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80" b="0" i="0" u="none">
                <a:solidFill>
                  <a:srgbClr val="605C54"/>
                </a:solidFill>
                <a:latin typeface="Century Gothic"/>
              </a:rPr>
              <a:t>Regole distributive e concordato preventivo con attribuzioni ai soci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17352" y="6300216"/>
            <a:ext cx="566928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950" b="0" i="0" u="none">
                <a:solidFill>
                  <a:srgbClr val="605C54"/>
                </a:solidFill>
                <a:latin typeface="Century Gothic"/>
              </a:rPr>
              <a:t>21/25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" y="1417320"/>
            <a:ext cx="3154680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800" b="1" i="0" u="none">
                <a:solidFill>
                  <a:srgbClr val="156082"/>
                </a:solidFill>
                <a:latin typeface="Century Gothic"/>
              </a:rPr>
              <a:t>Valore di liquidazione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31920" y="1399032"/>
            <a:ext cx="6995160" cy="49377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720" b="0" i="0" u="none">
                <a:solidFill>
                  <a:srgbClr val="212121"/>
                </a:solidFill>
                <a:latin typeface="Century Gothic"/>
              </a:rPr>
              <a:t>ciò che i creditori otterrebbero nell’alternativa liquidatoria.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78992" y="2203704"/>
            <a:ext cx="9829800" cy="18288"/>
          </a:xfrm>
          <a:prstGeom prst="rect">
            <a:avLst/>
          </a:prstGeom>
          <a:solidFill>
            <a:srgbClr val="C2B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78992" y="2569464"/>
            <a:ext cx="3154680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800" b="1" i="0" u="none">
                <a:solidFill>
                  <a:srgbClr val="156082"/>
                </a:solidFill>
                <a:latin typeface="Century Gothic"/>
              </a:rPr>
              <a:t>Valore eccedente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31920" y="2551176"/>
            <a:ext cx="6995160" cy="49377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720" b="0" i="0" u="none">
                <a:solidFill>
                  <a:srgbClr val="212121"/>
                </a:solidFill>
                <a:latin typeface="Century Gothic"/>
              </a:rPr>
              <a:t>provvista concordataria aggiuntiva destinata ai creditori.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78992" y="3355848"/>
            <a:ext cx="9829800" cy="18288"/>
          </a:xfrm>
          <a:prstGeom prst="rect">
            <a:avLst/>
          </a:prstGeom>
          <a:solidFill>
            <a:srgbClr val="C2BC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78992" y="3721608"/>
            <a:ext cx="3154680" cy="3200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800" b="1" i="0" u="none">
                <a:solidFill>
                  <a:srgbClr val="156082"/>
                </a:solidFill>
                <a:latin typeface="Century Gothic"/>
              </a:rPr>
              <a:t>Valore di ristrutturazione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31920" y="3703320"/>
            <a:ext cx="6995160" cy="49377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720" b="0" i="0" u="none">
                <a:solidFill>
                  <a:srgbClr val="212121"/>
                </a:solidFill>
                <a:latin typeface="Century Gothic"/>
              </a:rPr>
              <a:t>valore complessivo dell’impresa risanata, anche oltre l’orizzonte del piano.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78992" y="5074920"/>
            <a:ext cx="73152" cy="530352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243584" y="5056632"/>
            <a:ext cx="9619488" cy="6217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700" b="1" i="0" u="none">
                <a:solidFill>
                  <a:srgbClr val="212121"/>
                </a:solidFill>
                <a:latin typeface="Century Gothic"/>
              </a:rPr>
              <a:t>Non tutto il valore di ristrutturazione diventa necessariamente provvista concordataria.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9184" y="1243584"/>
            <a:ext cx="64008" cy="4892040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0" dirty="0"/>
          </a:p>
        </p:txBody>
      </p:sp>
      <p:sp>
        <p:nvSpPr>
          <p:cNvPr id="3" name="TextBox 2"/>
          <p:cNvSpPr txBox="1"/>
          <p:nvPr/>
        </p:nvSpPr>
        <p:spPr>
          <a:xfrm>
            <a:off x="438912" y="411480"/>
            <a:ext cx="475488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lang="it-IT" sz="1500" b="1" i="0" u="none" noProof="0" dirty="0">
                <a:solidFill>
                  <a:srgbClr val="156082"/>
                </a:solidFill>
                <a:latin typeface="Century Gothic"/>
              </a:rPr>
              <a:t>22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2688" y="393192"/>
            <a:ext cx="9281160" cy="5943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lang="it-IT" sz="2900" b="1" i="0" u="none" noProof="0" dirty="0">
                <a:solidFill>
                  <a:srgbClr val="212121"/>
                </a:solidFill>
                <a:latin typeface="Century Gothic"/>
              </a:rPr>
              <a:t>Postergazione non assoluta dei soci</a:t>
            </a:r>
          </a:p>
        </p:txBody>
      </p:sp>
      <p:sp>
        <p:nvSpPr>
          <p:cNvPr id="5" name="Rectangle 4"/>
          <p:cNvSpPr/>
          <p:nvPr/>
        </p:nvSpPr>
        <p:spPr>
          <a:xfrm>
            <a:off x="932688" y="1097280"/>
            <a:ext cx="10287000" cy="3200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noProof="0" dirty="0"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2448" y="356616"/>
            <a:ext cx="749808" cy="2735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368" y="6336792"/>
            <a:ext cx="768096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lang="it-IT" sz="880" b="0" i="0" u="none" noProof="0" dirty="0">
                <a:solidFill>
                  <a:srgbClr val="605C54"/>
                </a:solidFill>
                <a:latin typeface="Century Gothic"/>
              </a:rPr>
              <a:t>Regole distributive e concordato preventivo con attribuzioni ai soci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17352" y="6300216"/>
            <a:ext cx="566928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lang="it-IT" sz="950" b="0" i="0" u="none" noProof="0" dirty="0">
                <a:solidFill>
                  <a:srgbClr val="605C54"/>
                </a:solidFill>
                <a:latin typeface="Century Gothic"/>
              </a:rPr>
              <a:t>22/25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" y="1444752"/>
            <a:ext cx="10012680" cy="43708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marL="273367" indent="-83312" algn="l">
              <a:buChar char="•"/>
            </a:pPr>
            <a:r>
              <a:rPr lang="it-IT" sz="2050" b="0" i="0" u="none" noProof="0" dirty="0">
                <a:solidFill>
                  <a:srgbClr val="212121"/>
                </a:solidFill>
                <a:latin typeface="Century Gothic"/>
              </a:rPr>
              <a:t> I soci non sono sempre rigidamente subordinati ai creditori.</a:t>
            </a:r>
          </a:p>
          <a:p>
            <a:pPr marL="273367" indent="-83312" algn="l">
              <a:buChar char="•"/>
            </a:pPr>
            <a:r>
              <a:rPr lang="it-IT" sz="2050" b="0" i="0" u="none" noProof="0" dirty="0">
                <a:solidFill>
                  <a:srgbClr val="212121"/>
                </a:solidFill>
                <a:latin typeface="Century Gothic"/>
              </a:rPr>
              <a:t> La postergazione assoluta opera sul valore di liquidazione.</a:t>
            </a:r>
          </a:p>
          <a:p>
            <a:pPr marL="273367" indent="-83312" algn="l">
              <a:buChar char="•"/>
            </a:pPr>
            <a:r>
              <a:rPr lang="it-IT" sz="2050" b="0" i="0" u="none" noProof="0" dirty="0">
                <a:solidFill>
                  <a:srgbClr val="212121"/>
                </a:solidFill>
                <a:latin typeface="Century Gothic"/>
              </a:rPr>
              <a:t> Non opera necessariamente sull’intero valore futuro dell’impresa risanata.</a:t>
            </a:r>
          </a:p>
          <a:p>
            <a:pPr marL="273367" indent="-83312" algn="l">
              <a:buChar char="•"/>
            </a:pPr>
            <a:r>
              <a:rPr lang="it-IT" sz="2050" b="0" i="0" u="none" noProof="0" dirty="0">
                <a:solidFill>
                  <a:srgbClr val="212121"/>
                </a:solidFill>
                <a:latin typeface="Century Gothic"/>
              </a:rPr>
              <a:t> La disciplina dell’infima classe dissenziente conferma che non vi è una Absolute Priority Rule piena tra creditori e soci.</a:t>
            </a:r>
          </a:p>
          <a:p>
            <a:pPr marL="273367" indent="-83312" algn="l">
              <a:buChar char="•"/>
            </a:pPr>
            <a:r>
              <a:rPr lang="it-IT" sz="2050" b="1" i="0" u="none" noProof="0" dirty="0">
                <a:solidFill>
                  <a:srgbClr val="212121"/>
                </a:solidFill>
                <a:latin typeface="Century Gothic"/>
              </a:rPr>
              <a:t> I soci possono mantenere il valore, ma a determinate condizioni.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9184" y="1243584"/>
            <a:ext cx="64008" cy="4892040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38912" y="411480"/>
            <a:ext cx="475488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1500" b="1" i="0" u="none">
                <a:solidFill>
                  <a:srgbClr val="156082"/>
                </a:solidFill>
                <a:latin typeface="Century Gothic"/>
              </a:rPr>
              <a:t>23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2688" y="393192"/>
            <a:ext cx="9281160" cy="6583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550" b="1" i="0" u="none">
                <a:solidFill>
                  <a:srgbClr val="212121"/>
                </a:solidFill>
                <a:latin typeface="Century Gothic"/>
              </a:rPr>
              <a:t>L’art. 120-quater non è una vera regola distributiva</a:t>
            </a:r>
          </a:p>
        </p:txBody>
      </p:sp>
      <p:sp>
        <p:nvSpPr>
          <p:cNvPr id="5" name="Rectangle 4"/>
          <p:cNvSpPr/>
          <p:nvPr/>
        </p:nvSpPr>
        <p:spPr>
          <a:xfrm>
            <a:off x="932688" y="1097280"/>
            <a:ext cx="10287000" cy="3200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448" y="356616"/>
            <a:ext cx="749808" cy="2735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368" y="6336792"/>
            <a:ext cx="768096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80" b="0" i="0" u="none">
                <a:solidFill>
                  <a:srgbClr val="605C54"/>
                </a:solidFill>
                <a:latin typeface="Century Gothic"/>
              </a:rPr>
              <a:t>Regole distributive e concordato preventivo con attribuzioni ai soci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17352" y="6300216"/>
            <a:ext cx="566928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950" b="0" i="0" u="none">
                <a:solidFill>
                  <a:srgbClr val="605C54"/>
                </a:solidFill>
                <a:latin typeface="Century Gothic"/>
              </a:rPr>
              <a:t>23/25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" y="1371600"/>
            <a:ext cx="9921240" cy="98755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marL="246697" indent="-75184" algn="l">
              <a:buChar char="•"/>
            </a:pPr>
            <a:r>
              <a:rPr sz="1850" b="0" i="0" u="none">
                <a:solidFill>
                  <a:srgbClr val="212121"/>
                </a:solidFill>
                <a:latin typeface="Century Gothic"/>
              </a:rPr>
              <a:t> Non stabilisce ex ante come ripartire il valore tra creditori e soci.</a:t>
            </a:r>
          </a:p>
          <a:p>
            <a:pPr marL="246697" indent="-75184" algn="l">
              <a:buChar char="•"/>
            </a:pPr>
            <a:r>
              <a:rPr sz="1850" b="0" i="0" u="none">
                <a:solidFill>
                  <a:srgbClr val="212121"/>
                </a:solidFill>
                <a:latin typeface="Century Gothic"/>
              </a:rPr>
              <a:t> Opera come condizione speciale di omologazione.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8992" y="2697480"/>
            <a:ext cx="5029200" cy="3840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950" b="1" i="0" u="none">
                <a:solidFill>
                  <a:srgbClr val="156082"/>
                </a:solidFill>
                <a:latin typeface="Century Gothic"/>
              </a:rPr>
              <a:t>Condizioni di operatività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" y="3273552"/>
            <a:ext cx="9692640" cy="15087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marL="240030" indent="-73152" algn="l">
              <a:buChar char="•"/>
            </a:pPr>
            <a:r>
              <a:rPr sz="1800" b="0" i="0" u="none">
                <a:solidFill>
                  <a:srgbClr val="212121"/>
                </a:solidFill>
                <a:latin typeface="Century Gothic"/>
              </a:rPr>
              <a:t> Presupposto 1: attribuzioni ai soci anteriori.</a:t>
            </a:r>
          </a:p>
          <a:p>
            <a:pPr marL="240030" indent="-73152" algn="l">
              <a:buChar char="•"/>
            </a:pPr>
            <a:r>
              <a:rPr sz="1800" b="0" i="0" u="none">
                <a:solidFill>
                  <a:srgbClr val="212121"/>
                </a:solidFill>
                <a:latin typeface="Century Gothic"/>
              </a:rPr>
              <a:t> Presupposto 2: dissenso di almeno una classe di creditori.</a:t>
            </a:r>
          </a:p>
          <a:p>
            <a:pPr marL="240030" indent="-73152" algn="l">
              <a:buChar char="•"/>
            </a:pPr>
            <a:r>
              <a:rPr sz="1800" b="0" i="0" u="none">
                <a:solidFill>
                  <a:srgbClr val="212121"/>
                </a:solidFill>
                <a:latin typeface="Century Gothic"/>
              </a:rPr>
              <a:t> Presupposto 3: omologazione mediante ristrutturazione trasversale.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78992" y="5230368"/>
            <a:ext cx="73152" cy="530352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243584" y="5212080"/>
            <a:ext cx="9710928" cy="6217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700" b="1" i="0" u="none">
                <a:solidFill>
                  <a:srgbClr val="212121"/>
                </a:solidFill>
                <a:latin typeface="Century Gothic"/>
              </a:rPr>
              <a:t>Se tutte le classi approvano, la norma non opera.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9184" y="1243584"/>
            <a:ext cx="64008" cy="4892040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38912" y="411480"/>
            <a:ext cx="475488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1500" b="1" i="0" u="none">
                <a:solidFill>
                  <a:srgbClr val="156082"/>
                </a:solidFill>
                <a:latin typeface="Century Gothic"/>
              </a:rPr>
              <a:t>24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2688" y="393192"/>
            <a:ext cx="9281160" cy="5943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900" b="1" i="0" u="none">
                <a:solidFill>
                  <a:srgbClr val="212121"/>
                </a:solidFill>
                <a:latin typeface="Century Gothic"/>
              </a:rPr>
              <a:t>Criticità operative</a:t>
            </a:r>
          </a:p>
        </p:txBody>
      </p:sp>
      <p:sp>
        <p:nvSpPr>
          <p:cNvPr id="5" name="Rectangle 4"/>
          <p:cNvSpPr/>
          <p:nvPr/>
        </p:nvSpPr>
        <p:spPr>
          <a:xfrm>
            <a:off x="932688" y="1097280"/>
            <a:ext cx="10287000" cy="3200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448" y="356616"/>
            <a:ext cx="749808" cy="2735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368" y="6336792"/>
            <a:ext cx="768096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80" b="0" i="0" u="none">
                <a:solidFill>
                  <a:srgbClr val="605C54"/>
                </a:solidFill>
                <a:latin typeface="Century Gothic"/>
              </a:rPr>
              <a:t>Regole distributive e concordato preventivo con attribuzioni ai soci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17352" y="6300216"/>
            <a:ext cx="566928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950" b="0" i="0" u="none">
                <a:solidFill>
                  <a:srgbClr val="605C54"/>
                </a:solidFill>
                <a:latin typeface="Century Gothic"/>
              </a:rPr>
              <a:t>24/25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" y="1444752"/>
            <a:ext cx="10012680" cy="43708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marL="260032" indent="-79248" algn="l">
              <a:buChar char="•"/>
            </a:pPr>
            <a:r>
              <a:rPr sz="1950" b="0" i="0" u="none" dirty="0">
                <a:solidFill>
                  <a:srgbClr val="212121"/>
                </a:solidFill>
                <a:latin typeface="Century Gothic"/>
              </a:rPr>
              <a:t> </a:t>
            </a:r>
            <a:r>
              <a:rPr lang="it-IT" sz="1950" b="0" i="0" u="none" noProof="0" dirty="0">
                <a:solidFill>
                  <a:srgbClr val="212121"/>
                </a:solidFill>
                <a:latin typeface="Century Gothic"/>
              </a:rPr>
              <a:t>Definizione ambigua di “valore effettivo”.</a:t>
            </a:r>
          </a:p>
          <a:p>
            <a:pPr marL="260032" indent="-79248" algn="l">
              <a:buChar char="•"/>
            </a:pPr>
            <a:r>
              <a:rPr lang="it-IT" sz="1950" b="0" i="0" u="none" noProof="0" dirty="0">
                <a:solidFill>
                  <a:srgbClr val="212121"/>
                </a:solidFill>
                <a:latin typeface="Century Gothic"/>
              </a:rPr>
              <a:t> Rinvio problematico al valore d’uso.</a:t>
            </a:r>
          </a:p>
          <a:p>
            <a:pPr marL="260032" indent="-79248" algn="l">
              <a:buChar char="•"/>
            </a:pPr>
            <a:r>
              <a:rPr lang="it-IT" sz="1950" b="0" i="0" u="none" noProof="0" dirty="0">
                <a:solidFill>
                  <a:srgbClr val="212121"/>
                </a:solidFill>
                <a:latin typeface="Century Gothic"/>
              </a:rPr>
              <a:t> Proiezioni ultra-piano difficili da verificare.</a:t>
            </a:r>
          </a:p>
          <a:p>
            <a:pPr marL="260032" indent="-79248" algn="l">
              <a:buChar char="•"/>
            </a:pPr>
            <a:r>
              <a:rPr lang="it-IT" sz="1950" b="0" i="0" u="none" noProof="0" dirty="0">
                <a:solidFill>
                  <a:srgbClr val="212121"/>
                </a:solidFill>
                <a:latin typeface="Century Gothic"/>
              </a:rPr>
              <a:t> Mancanza di criteri espressi di redistribuzione.</a:t>
            </a:r>
          </a:p>
          <a:p>
            <a:pPr marL="260032" indent="-79248" algn="l">
              <a:buChar char="•"/>
            </a:pPr>
            <a:r>
              <a:rPr lang="it-IT" sz="1950" b="0" i="0" u="none" noProof="0" dirty="0">
                <a:solidFill>
                  <a:srgbClr val="212121"/>
                </a:solidFill>
                <a:latin typeface="Century Gothic"/>
              </a:rPr>
              <a:t> Controllo rinviato alla fase di omologazione.</a:t>
            </a:r>
          </a:p>
          <a:p>
            <a:pPr marL="260032" indent="-79248" algn="l">
              <a:buChar char="•"/>
            </a:pPr>
            <a:r>
              <a:rPr lang="it-IT" sz="1950" b="1" i="0" u="none" noProof="0" dirty="0">
                <a:solidFill>
                  <a:srgbClr val="212121"/>
                </a:solidFill>
                <a:latin typeface="Century Gothic"/>
              </a:rPr>
              <a:t> Rischio di conflitti peritali</a:t>
            </a:r>
            <a:r>
              <a:rPr sz="1950" b="1" i="0" u="none" dirty="0">
                <a:solidFill>
                  <a:srgbClr val="212121"/>
                </a:solidFill>
                <a:latin typeface="Century Gothic"/>
              </a:rPr>
              <a:t>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9184" y="1243584"/>
            <a:ext cx="64008" cy="4892040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38912" y="411480"/>
            <a:ext cx="475488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1500" b="1" i="0" u="none">
                <a:solidFill>
                  <a:srgbClr val="156082"/>
                </a:solidFill>
                <a:latin typeface="Century Gothic"/>
              </a:rPr>
              <a:t>25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2688" y="393192"/>
            <a:ext cx="9281160" cy="5943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900" b="1" i="0" u="none">
                <a:solidFill>
                  <a:srgbClr val="212121"/>
                </a:solidFill>
                <a:latin typeface="Century Gothic"/>
              </a:rPr>
              <a:t>Conclusione</a:t>
            </a:r>
          </a:p>
        </p:txBody>
      </p:sp>
      <p:sp>
        <p:nvSpPr>
          <p:cNvPr id="5" name="Rectangle 4"/>
          <p:cNvSpPr/>
          <p:nvPr/>
        </p:nvSpPr>
        <p:spPr>
          <a:xfrm>
            <a:off x="932688" y="1097280"/>
            <a:ext cx="10287000" cy="3200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448" y="356616"/>
            <a:ext cx="749808" cy="2735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368" y="6336792"/>
            <a:ext cx="768096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80" b="0" i="0" u="none">
                <a:solidFill>
                  <a:srgbClr val="605C54"/>
                </a:solidFill>
                <a:latin typeface="Century Gothic"/>
              </a:rPr>
              <a:t>Regole distributive e concordato preventivo con attribuzioni ai soci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17352" y="6300216"/>
            <a:ext cx="566928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950" b="0" i="0" u="none">
                <a:solidFill>
                  <a:srgbClr val="605C54"/>
                </a:solidFill>
                <a:latin typeface="Century Gothic"/>
              </a:rPr>
              <a:t>25/25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0704" y="1389888"/>
            <a:ext cx="2011680" cy="3657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800" b="1" i="0" u="none">
                <a:solidFill>
                  <a:srgbClr val="156082"/>
                </a:solidFill>
                <a:latin typeface="Century Gothic"/>
              </a:rPr>
              <a:t>Sintesi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8992" y="1901952"/>
            <a:ext cx="9857232" cy="267004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marL="250698" indent="-76403" algn="l">
              <a:buChar char="•"/>
            </a:pPr>
            <a:r>
              <a:rPr sz="1880" b="0" i="0" u="none">
                <a:solidFill>
                  <a:srgbClr val="212121"/>
                </a:solidFill>
                <a:latin typeface="Century Gothic"/>
              </a:rPr>
              <a:t> L’art. 120-quater disciplina il valore che resta ai soci nella ristrutturazione.</a:t>
            </a:r>
          </a:p>
          <a:p>
            <a:pPr marL="250698" indent="-76403" algn="l">
              <a:buChar char="•"/>
            </a:pPr>
            <a:r>
              <a:rPr sz="1880" b="0" i="0" u="none">
                <a:solidFill>
                  <a:srgbClr val="212121"/>
                </a:solidFill>
                <a:latin typeface="Century Gothic"/>
              </a:rPr>
              <a:t> Non elimina i soci, ma ne condiziona la permanenza nel valore.</a:t>
            </a:r>
          </a:p>
          <a:p>
            <a:pPr marL="250698" indent="-76403" algn="l">
              <a:buChar char="•"/>
            </a:pPr>
            <a:r>
              <a:rPr sz="1880" b="0" i="0" u="none">
                <a:solidFill>
                  <a:srgbClr val="212121"/>
                </a:solidFill>
                <a:latin typeface="Century Gothic"/>
              </a:rPr>
              <a:t> Cerca un equilibrio tra continuità, creditori e capitale di rischio.</a:t>
            </a:r>
          </a:p>
          <a:p>
            <a:pPr marL="250698" indent="-76403" algn="l">
              <a:buChar char="•"/>
            </a:pPr>
            <a:r>
              <a:rPr sz="1880" b="0" i="0" u="none">
                <a:solidFill>
                  <a:srgbClr val="212121"/>
                </a:solidFill>
                <a:latin typeface="Century Gothic"/>
              </a:rPr>
              <a:t> La sua applicazione è incerta e potenzialmente paralizzante.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78992" y="5010912"/>
            <a:ext cx="73152" cy="530352"/>
          </a:xfrm>
          <a:prstGeom prst="rect">
            <a:avLst/>
          </a:prstGeom>
          <a:solidFill>
            <a:srgbClr val="C21D4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243584" y="4992624"/>
            <a:ext cx="9637776" cy="6217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lang="it-IT" sz="1540" b="1" i="0" u="none" noProof="0" dirty="0">
                <a:solidFill>
                  <a:srgbClr val="212121"/>
                </a:solidFill>
                <a:latin typeface="Century Gothic"/>
              </a:rPr>
              <a:t>L’elevata alea interpretativa può rendere preferibili strumenti alternativi, come P.R.O. o accordi ad efficacia estesa.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7E35404-905F-03F0-596A-8712DDBA1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" y="577850"/>
            <a:ext cx="9982558" cy="560271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F72DE3C0-E470-685B-C442-729F7D226B7E}"/>
              </a:ext>
            </a:extLst>
          </p:cNvPr>
          <p:cNvSpPr txBox="1"/>
          <p:nvPr/>
        </p:nvSpPr>
        <p:spPr>
          <a:xfrm flipH="1">
            <a:off x="3900153" y="5061397"/>
            <a:ext cx="43916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dirty="0">
                <a:solidFill>
                  <a:srgbClr val="FF0000"/>
                </a:solidFill>
                <a:highlight>
                  <a:srgbClr val="FFFF00"/>
                </a:highlight>
              </a:rPr>
              <a:t>GRAZIE! 🤗</a:t>
            </a:r>
          </a:p>
        </p:txBody>
      </p:sp>
    </p:spTree>
    <p:extLst>
      <p:ext uri="{BB962C8B-B14F-4D97-AF65-F5344CB8AC3E}">
        <p14:creationId xmlns:p14="http://schemas.microsoft.com/office/powerpoint/2010/main" val="458271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9184" y="1243584"/>
            <a:ext cx="64008" cy="4892040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38912" y="411480"/>
            <a:ext cx="475488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1500" b="1" i="0" u="none">
                <a:solidFill>
                  <a:srgbClr val="156082"/>
                </a:solidFill>
                <a:latin typeface="Century Gothic"/>
              </a:rPr>
              <a:t>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2688" y="393192"/>
            <a:ext cx="9281160" cy="5943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900" b="1" i="0" u="none">
                <a:solidFill>
                  <a:srgbClr val="212121"/>
                </a:solidFill>
                <a:latin typeface="Century Gothic"/>
              </a:rPr>
              <a:t>Evoluzione normativa</a:t>
            </a:r>
          </a:p>
        </p:txBody>
      </p:sp>
      <p:sp>
        <p:nvSpPr>
          <p:cNvPr id="5" name="Rectangle 4"/>
          <p:cNvSpPr/>
          <p:nvPr/>
        </p:nvSpPr>
        <p:spPr>
          <a:xfrm>
            <a:off x="932688" y="1097280"/>
            <a:ext cx="10287000" cy="3200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448" y="356616"/>
            <a:ext cx="749808" cy="2735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368" y="6336792"/>
            <a:ext cx="768096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80" b="0" i="0" u="none">
                <a:solidFill>
                  <a:srgbClr val="605C54"/>
                </a:solidFill>
                <a:latin typeface="Century Gothic"/>
              </a:rPr>
              <a:t>Regole distributive e concordato preventivo con attribuzioni ai soci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17352" y="6300216"/>
            <a:ext cx="566928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950" b="0" i="0" u="none">
                <a:solidFill>
                  <a:srgbClr val="605C54"/>
                </a:solidFill>
                <a:latin typeface="Century Gothic"/>
              </a:rPr>
              <a:t>3/25</a:t>
            </a:r>
          </a:p>
        </p:txBody>
      </p:sp>
      <p:sp>
        <p:nvSpPr>
          <p:cNvPr id="9" name="Rectangle 8"/>
          <p:cNvSpPr/>
          <p:nvPr/>
        </p:nvSpPr>
        <p:spPr>
          <a:xfrm>
            <a:off x="1234440" y="2423160"/>
            <a:ext cx="9390888" cy="3200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1188720" y="2295144"/>
            <a:ext cx="274320" cy="274320"/>
          </a:xfrm>
          <a:prstGeom prst="ellipse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05840" y="1554480"/>
            <a:ext cx="640080" cy="32918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800" b="1" i="0" u="none">
                <a:solidFill>
                  <a:srgbClr val="156082"/>
                </a:solidFill>
                <a:latin typeface="Century Gothic"/>
              </a:rPr>
              <a:t>2005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39" y="2788920"/>
            <a:ext cx="2514600" cy="9601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550" b="0" i="0" u="none">
                <a:solidFill>
                  <a:srgbClr val="212121"/>
                </a:solidFill>
                <a:latin typeface="Century Gothic"/>
              </a:rPr>
              <a:t>Riforma: operazioni straordinarie e strumenti finanziari nel concordato.</a:t>
            </a:r>
          </a:p>
        </p:txBody>
      </p:sp>
      <p:sp>
        <p:nvSpPr>
          <p:cNvPr id="13" name="Oval 12"/>
          <p:cNvSpPr/>
          <p:nvPr/>
        </p:nvSpPr>
        <p:spPr>
          <a:xfrm>
            <a:off x="5367527" y="2295144"/>
            <a:ext cx="274320" cy="274320"/>
          </a:xfrm>
          <a:prstGeom prst="ellipse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184648" y="1554480"/>
            <a:ext cx="640080" cy="32918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800" b="1" i="0" u="none">
                <a:solidFill>
                  <a:srgbClr val="156082"/>
                </a:solidFill>
                <a:latin typeface="Century Gothic"/>
              </a:rPr>
              <a:t>2022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70248" y="2788920"/>
            <a:ext cx="2514600" cy="9601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550" b="0" i="0" u="none">
                <a:solidFill>
                  <a:srgbClr val="212121"/>
                </a:solidFill>
                <a:latin typeface="Century Gothic"/>
              </a:rPr>
              <a:t>D.Lgs. 83/2022: introduzione degli artt. 120-bis ss. CCII.</a:t>
            </a:r>
          </a:p>
        </p:txBody>
      </p:sp>
      <p:sp>
        <p:nvSpPr>
          <p:cNvPr id="16" name="Oval 15"/>
          <p:cNvSpPr/>
          <p:nvPr/>
        </p:nvSpPr>
        <p:spPr>
          <a:xfrm>
            <a:off x="9573767" y="2295144"/>
            <a:ext cx="274320" cy="274320"/>
          </a:xfrm>
          <a:prstGeom prst="ellipse">
            <a:avLst/>
          </a:prstGeom>
          <a:solidFill>
            <a:srgbClr val="1560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390888" y="1554480"/>
            <a:ext cx="640080" cy="329184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800" b="1" i="0" u="none">
                <a:solidFill>
                  <a:srgbClr val="156082"/>
                </a:solidFill>
                <a:latin typeface="Century Gothic"/>
              </a:rPr>
              <a:t>2024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76488" y="2788920"/>
            <a:ext cx="2514600" cy="9601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ctr"/>
            <a:r>
              <a:rPr sz="1550" b="0" i="0" u="none">
                <a:solidFill>
                  <a:srgbClr val="212121"/>
                </a:solidFill>
                <a:latin typeface="Century Gothic"/>
              </a:rPr>
              <a:t>D.Lgs. 136/2024, Correttivo-ter: disciplina nel nuovo Capo III-bis.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17320" y="4590288"/>
            <a:ext cx="9098280" cy="10515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marL="240030" indent="-73152" algn="l">
              <a:buChar char="•"/>
            </a:pPr>
            <a:r>
              <a:rPr sz="1800" b="0" i="0" u="none">
                <a:solidFill>
                  <a:srgbClr val="212121"/>
                </a:solidFill>
                <a:latin typeface="Century Gothic"/>
              </a:rPr>
              <a:t> La società in crisi assume uno statuto speciale.</a:t>
            </a:r>
          </a:p>
          <a:p>
            <a:pPr marL="240030" indent="-73152" algn="l">
              <a:buChar char="•"/>
            </a:pPr>
            <a:r>
              <a:rPr sz="1800" b="1" i="0" u="none">
                <a:solidFill>
                  <a:srgbClr val="212121"/>
                </a:solidFill>
                <a:latin typeface="Century Gothic"/>
              </a:rPr>
              <a:t> La partecipazione sociale assume una dimensione sempre più finanziaria.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9184" y="1243584"/>
            <a:ext cx="64008" cy="4892040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38912" y="411480"/>
            <a:ext cx="475488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1500" b="1" i="0" u="none">
                <a:solidFill>
                  <a:srgbClr val="156082"/>
                </a:solidFill>
                <a:latin typeface="Century Gothic"/>
              </a:rPr>
              <a:t>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2688" y="393192"/>
            <a:ext cx="9281160" cy="5943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900" b="1" i="0" u="none">
                <a:solidFill>
                  <a:srgbClr val="212121"/>
                </a:solidFill>
                <a:latin typeface="Century Gothic"/>
              </a:rPr>
              <a:t>Art. 120-bis CCII</a:t>
            </a:r>
          </a:p>
        </p:txBody>
      </p:sp>
      <p:sp>
        <p:nvSpPr>
          <p:cNvPr id="5" name="Rectangle 4"/>
          <p:cNvSpPr/>
          <p:nvPr/>
        </p:nvSpPr>
        <p:spPr>
          <a:xfrm>
            <a:off x="932688" y="1097280"/>
            <a:ext cx="10287000" cy="3200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448" y="356616"/>
            <a:ext cx="749808" cy="2735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368" y="6336792"/>
            <a:ext cx="768096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80" b="0" i="0" u="none">
                <a:solidFill>
                  <a:srgbClr val="605C54"/>
                </a:solidFill>
                <a:latin typeface="Century Gothic"/>
              </a:rPr>
              <a:t>Regole distributive e concordato preventivo con attribuzioni ai soci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17352" y="6300216"/>
            <a:ext cx="566928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950" b="0" i="0" u="none">
                <a:solidFill>
                  <a:srgbClr val="605C54"/>
                </a:solidFill>
                <a:latin typeface="Century Gothic"/>
              </a:rPr>
              <a:t>4/25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" y="1435608"/>
            <a:ext cx="9875520" cy="5760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noAutofit/>
          </a:bodyPr>
          <a:lstStyle/>
          <a:p>
            <a:pPr algn="l"/>
            <a:r>
              <a:rPr sz="2350" b="1" i="0" u="none">
                <a:solidFill>
                  <a:srgbClr val="156082"/>
                </a:solidFill>
                <a:latin typeface="Century Gothic"/>
              </a:rPr>
              <a:t>Competenza esclusiva di amministratori e liquidatori</a:t>
            </a:r>
          </a:p>
        </p:txBody>
      </p:sp>
      <p:sp>
        <p:nvSpPr>
          <p:cNvPr id="10" name="Rectangle 9"/>
          <p:cNvSpPr/>
          <p:nvPr/>
        </p:nvSpPr>
        <p:spPr>
          <a:xfrm>
            <a:off x="1143000" y="2331720"/>
            <a:ext cx="2487168" cy="438912"/>
          </a:xfrm>
          <a:prstGeom prst="rect">
            <a:avLst/>
          </a:prstGeom>
          <a:solidFill>
            <a:srgbClr val="D2EAEF"/>
          </a:solidFill>
          <a:ln w="12700">
            <a:solidFill>
              <a:srgbClr val="1CAD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18288" rIns="36576" bIns="18288" rtlCol="0" anchor="ctr">
            <a:noAutofit/>
          </a:bodyPr>
          <a:lstStyle/>
          <a:p>
            <a:pPr algn="ctr"/>
            <a:r>
              <a:rPr sz="1550" b="1" i="0" u="none">
                <a:solidFill>
                  <a:srgbClr val="156082"/>
                </a:solidFill>
                <a:latin typeface="Century Gothic"/>
              </a:rPr>
              <a:t>Accesso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721608" y="2523744"/>
            <a:ext cx="502920" cy="45720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462272" y="2331720"/>
            <a:ext cx="2487168" cy="438912"/>
          </a:xfrm>
          <a:prstGeom prst="rect">
            <a:avLst/>
          </a:prstGeom>
          <a:solidFill>
            <a:srgbClr val="D2EAEF"/>
          </a:solidFill>
          <a:ln w="12700">
            <a:solidFill>
              <a:srgbClr val="1CAD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18288" rIns="36576" bIns="18288" rtlCol="0" anchor="ctr">
            <a:noAutofit/>
          </a:bodyPr>
          <a:lstStyle/>
          <a:p>
            <a:pPr algn="ctr"/>
            <a:r>
              <a:rPr sz="1550" b="1" i="0" u="none">
                <a:solidFill>
                  <a:srgbClr val="156082"/>
                </a:solidFill>
                <a:latin typeface="Century Gothic"/>
              </a:rPr>
              <a:t>Proposta e piano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040879" y="2523744"/>
            <a:ext cx="502920" cy="45720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781544" y="2331720"/>
            <a:ext cx="2487168" cy="438912"/>
          </a:xfrm>
          <a:prstGeom prst="rect">
            <a:avLst/>
          </a:prstGeom>
          <a:solidFill>
            <a:srgbClr val="D2EAEF"/>
          </a:solidFill>
          <a:ln w="12700">
            <a:solidFill>
              <a:srgbClr val="1CAD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" tIns="18288" rIns="36576" bIns="18288" rtlCol="0" anchor="ctr">
            <a:noAutofit/>
          </a:bodyPr>
          <a:lstStyle/>
          <a:p>
            <a:pPr algn="ctr"/>
            <a:r>
              <a:rPr sz="1550" b="1" i="0" u="none">
                <a:solidFill>
                  <a:srgbClr val="156082"/>
                </a:solidFill>
                <a:latin typeface="Century Gothic"/>
              </a:rPr>
              <a:t>Assemblea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70432" y="3182112"/>
            <a:ext cx="9802368" cy="23774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marL="246697" indent="-75184" algn="l">
              <a:buChar char="•"/>
            </a:pPr>
            <a:r>
              <a:rPr sz="1850" b="0" i="0" u="none">
                <a:solidFill>
                  <a:srgbClr val="212121"/>
                </a:solidFill>
                <a:latin typeface="Century Gothic"/>
              </a:rPr>
              <a:t> Accesso allo strumento deciso dall’organo gestorio.</a:t>
            </a:r>
          </a:p>
          <a:p>
            <a:pPr marL="246697" indent="-75184" algn="l">
              <a:buChar char="•"/>
            </a:pPr>
            <a:r>
              <a:rPr sz="1850" b="0" i="0" u="none">
                <a:solidFill>
                  <a:srgbClr val="212121"/>
                </a:solidFill>
                <a:latin typeface="Century Gothic"/>
              </a:rPr>
              <a:t> Amministratori e liquidatori determinano proposta, piano e condizioni.</a:t>
            </a:r>
          </a:p>
          <a:p>
            <a:pPr marL="246697" indent="-75184" algn="l">
              <a:buChar char="•"/>
            </a:pPr>
            <a:r>
              <a:rPr sz="1850" b="0" i="0" u="none">
                <a:solidFill>
                  <a:srgbClr val="212121"/>
                </a:solidFill>
                <a:latin typeface="Century Gothic"/>
              </a:rPr>
              <a:t> Il piano può essere modificato sino all’omologazione.</a:t>
            </a:r>
          </a:p>
          <a:p>
            <a:pPr marL="246697" indent="-75184" algn="l">
              <a:buChar char="•"/>
            </a:pPr>
            <a:r>
              <a:rPr sz="1850" b="1" i="0" u="none">
                <a:solidFill>
                  <a:srgbClr val="212121"/>
                </a:solidFill>
                <a:latin typeface="Century Gothic"/>
              </a:rPr>
              <a:t> L’assemblea dei soci arretra dalla decisione sulla crisi.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9184" y="1243584"/>
            <a:ext cx="64008" cy="4892040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38912" y="411480"/>
            <a:ext cx="475488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1500" b="1" i="0" u="none">
                <a:solidFill>
                  <a:srgbClr val="156082"/>
                </a:solidFill>
                <a:latin typeface="Century Gothic"/>
              </a:rPr>
              <a:t>05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2688" y="393192"/>
            <a:ext cx="9281160" cy="5943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900" b="1" i="0" u="none">
                <a:solidFill>
                  <a:srgbClr val="212121"/>
                </a:solidFill>
                <a:latin typeface="Century Gothic"/>
              </a:rPr>
              <a:t>La posizione dei soci</a:t>
            </a:r>
          </a:p>
        </p:txBody>
      </p:sp>
      <p:sp>
        <p:nvSpPr>
          <p:cNvPr id="5" name="Rectangle 4"/>
          <p:cNvSpPr/>
          <p:nvPr/>
        </p:nvSpPr>
        <p:spPr>
          <a:xfrm>
            <a:off x="932688" y="1097280"/>
            <a:ext cx="10287000" cy="3200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448" y="356616"/>
            <a:ext cx="749808" cy="2735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368" y="6336792"/>
            <a:ext cx="768096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80" b="0" i="0" u="none">
                <a:solidFill>
                  <a:srgbClr val="605C54"/>
                </a:solidFill>
                <a:latin typeface="Century Gothic"/>
              </a:rPr>
              <a:t>Regole distributive e concordato preventivo con attribuzioni ai soci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17352" y="6300216"/>
            <a:ext cx="566928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950" b="0" i="0" u="none">
                <a:solidFill>
                  <a:srgbClr val="605C54"/>
                </a:solidFill>
                <a:latin typeface="Century Gothic"/>
              </a:rPr>
              <a:t>5/25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" y="1444752"/>
            <a:ext cx="10012680" cy="437083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marL="273367" indent="-83312" algn="l">
              <a:buChar char="•"/>
            </a:pPr>
            <a:r>
              <a:rPr sz="2050" b="0" i="0" u="none">
                <a:solidFill>
                  <a:srgbClr val="212121"/>
                </a:solidFill>
                <a:latin typeface="Century Gothic"/>
              </a:rPr>
              <a:t> I soci arretrano, ma non scompaiono.</a:t>
            </a:r>
          </a:p>
          <a:p>
            <a:pPr marL="273367" indent="-83312" algn="l">
              <a:buChar char="•"/>
            </a:pPr>
            <a:r>
              <a:rPr sz="2050" b="0" i="0" u="none">
                <a:solidFill>
                  <a:srgbClr val="212121"/>
                </a:solidFill>
                <a:latin typeface="Century Gothic"/>
              </a:rPr>
              <a:t> Sono informati dopo la decisione di accesso.</a:t>
            </a:r>
          </a:p>
          <a:p>
            <a:pPr marL="273367" indent="-83312" algn="l">
              <a:buChar char="•"/>
            </a:pPr>
            <a:r>
              <a:rPr sz="2050" b="0" i="0" u="none">
                <a:solidFill>
                  <a:srgbClr val="212121"/>
                </a:solidFill>
                <a:latin typeface="Century Gothic"/>
              </a:rPr>
              <a:t> Possono presentare proposte concorrenti se rappresentano almeno il 10% del capitale.</a:t>
            </a:r>
          </a:p>
          <a:p>
            <a:pPr marL="273367" indent="-83312" algn="l">
              <a:buChar char="•"/>
            </a:pPr>
            <a:r>
              <a:rPr sz="2050" b="0" i="0" u="none">
                <a:solidFill>
                  <a:srgbClr val="212121"/>
                </a:solidFill>
                <a:latin typeface="Century Gothic"/>
              </a:rPr>
              <a:t> Possono essere classati ex art. 120-ter CCII.</a:t>
            </a:r>
          </a:p>
          <a:p>
            <a:pPr marL="273367" indent="-83312" algn="l">
              <a:buChar char="•"/>
            </a:pPr>
            <a:r>
              <a:rPr sz="2050" b="0" i="0" u="none">
                <a:solidFill>
                  <a:srgbClr val="212121"/>
                </a:solidFill>
                <a:latin typeface="Century Gothic"/>
              </a:rPr>
              <a:t> La partecipazione sociale diventa posizione finanziaria esposta alla crisi.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9184" y="1243584"/>
            <a:ext cx="64008" cy="4892040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38912" y="411480"/>
            <a:ext cx="475488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1500" b="1" i="0" u="none">
                <a:solidFill>
                  <a:srgbClr val="156082"/>
                </a:solidFill>
                <a:latin typeface="Century Gothic"/>
              </a:rPr>
              <a:t>06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2688" y="393192"/>
            <a:ext cx="9281160" cy="6583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550" b="1" i="0" u="none">
                <a:solidFill>
                  <a:srgbClr val="212121"/>
                </a:solidFill>
                <a:latin typeface="Century Gothic"/>
              </a:rPr>
              <a:t>Dal rimedio reale al rimedio risarcitorio</a:t>
            </a:r>
          </a:p>
        </p:txBody>
      </p:sp>
      <p:sp>
        <p:nvSpPr>
          <p:cNvPr id="5" name="Rectangle 4"/>
          <p:cNvSpPr/>
          <p:nvPr/>
        </p:nvSpPr>
        <p:spPr>
          <a:xfrm>
            <a:off x="932688" y="1097280"/>
            <a:ext cx="10287000" cy="3200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448" y="356616"/>
            <a:ext cx="749808" cy="2735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368" y="6336792"/>
            <a:ext cx="768096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80" b="0" i="0" u="none">
                <a:solidFill>
                  <a:srgbClr val="605C54"/>
                </a:solidFill>
                <a:latin typeface="Century Gothic"/>
              </a:rPr>
              <a:t>Regole distributive e concordato preventivo con attribuzioni ai soci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17352" y="6300216"/>
            <a:ext cx="566928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950" b="0" i="0" u="none">
                <a:solidFill>
                  <a:srgbClr val="605C54"/>
                </a:solidFill>
                <a:latin typeface="Century Gothic"/>
              </a:rPr>
              <a:t>6/25</a:t>
            </a:r>
          </a:p>
        </p:txBody>
      </p:sp>
      <p:sp>
        <p:nvSpPr>
          <p:cNvPr id="9" name="Rectangle 8"/>
          <p:cNvSpPr/>
          <p:nvPr/>
        </p:nvSpPr>
        <p:spPr>
          <a:xfrm>
            <a:off x="5989320" y="1490472"/>
            <a:ext cx="32004" cy="4315968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78992" y="1444752"/>
            <a:ext cx="4434840" cy="43891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050" b="1" i="0" u="none">
                <a:solidFill>
                  <a:srgbClr val="156082"/>
                </a:solidFill>
                <a:latin typeface="Century Gothic"/>
              </a:rPr>
              <a:t>Diritto societario comune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8992" y="2084831"/>
            <a:ext cx="4434840" cy="27432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marL="273367" indent="-83312" algn="l">
              <a:buChar char="•"/>
            </a:pPr>
            <a:r>
              <a:rPr sz="2050" b="0" i="0" u="none">
                <a:solidFill>
                  <a:srgbClr val="212121"/>
                </a:solidFill>
                <a:latin typeface="Century Gothic"/>
              </a:rPr>
              <a:t> Impugnazioni</a:t>
            </a:r>
          </a:p>
          <a:p>
            <a:pPr marL="273367" indent="-83312" algn="l">
              <a:buChar char="•"/>
            </a:pPr>
            <a:r>
              <a:rPr sz="2050" b="0" i="0" u="none">
                <a:solidFill>
                  <a:srgbClr val="212121"/>
                </a:solidFill>
                <a:latin typeface="Century Gothic"/>
              </a:rPr>
              <a:t> Invalidità</a:t>
            </a:r>
          </a:p>
          <a:p>
            <a:pPr marL="273367" indent="-83312" algn="l">
              <a:buChar char="•"/>
            </a:pPr>
            <a:r>
              <a:rPr sz="2050" b="0" i="0" u="none">
                <a:solidFill>
                  <a:srgbClr val="212121"/>
                </a:solidFill>
                <a:latin typeface="Century Gothic"/>
              </a:rPr>
              <a:t> Recesso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19088" y="1444752"/>
            <a:ext cx="4526280" cy="43891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050" b="1" i="0" u="none">
                <a:solidFill>
                  <a:srgbClr val="156082"/>
                </a:solidFill>
                <a:latin typeface="Century Gothic"/>
              </a:rPr>
              <a:t>Crisi d’impresa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19088" y="2084831"/>
            <a:ext cx="4526280" cy="331012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marL="246697" indent="-75184" algn="l">
              <a:buChar char="•"/>
            </a:pPr>
            <a:r>
              <a:rPr sz="1850" b="0" i="0" u="none">
                <a:solidFill>
                  <a:srgbClr val="212121"/>
                </a:solidFill>
                <a:latin typeface="Century Gothic"/>
              </a:rPr>
              <a:t> Prevale la stabilità del piano omologato.</a:t>
            </a:r>
          </a:p>
          <a:p>
            <a:pPr marL="246697" indent="-75184" algn="l">
              <a:buChar char="•"/>
            </a:pPr>
            <a:r>
              <a:rPr sz="1850" b="0" i="0" u="none">
                <a:solidFill>
                  <a:srgbClr val="212121"/>
                </a:solidFill>
                <a:latin typeface="Century Gothic"/>
              </a:rPr>
              <a:t> Le iniziative individuali non devono paralizzare la ristrutturazione.</a:t>
            </a:r>
          </a:p>
          <a:p>
            <a:pPr marL="246697" indent="-75184" algn="l">
              <a:buChar char="•"/>
            </a:pPr>
            <a:r>
              <a:rPr sz="1850" b="0" i="0" u="none">
                <a:solidFill>
                  <a:srgbClr val="212121"/>
                </a:solidFill>
                <a:latin typeface="Century Gothic"/>
              </a:rPr>
              <a:t> La tutela del socio tende a spostarsi sul piano risarcitorio.</a:t>
            </a:r>
          </a:p>
          <a:p>
            <a:pPr marL="246697" indent="-75184" algn="l">
              <a:buChar char="•"/>
            </a:pPr>
            <a:r>
              <a:rPr sz="1850" b="1" i="0" u="none">
                <a:solidFill>
                  <a:srgbClr val="212121"/>
                </a:solidFill>
                <a:latin typeface="Century Gothic"/>
              </a:rPr>
              <a:t> La tutela non è eliminata, ma rimodellata.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78992" y="5340096"/>
            <a:ext cx="73152" cy="530352"/>
          </a:xfrm>
          <a:prstGeom prst="rect">
            <a:avLst/>
          </a:prstGeom>
          <a:solidFill>
            <a:srgbClr val="1560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243584" y="5321808"/>
            <a:ext cx="9710928" cy="621792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620" b="1" i="0" u="none">
                <a:solidFill>
                  <a:srgbClr val="212121"/>
                </a:solidFill>
                <a:latin typeface="Century Gothic"/>
              </a:rPr>
              <a:t>La stabilità del piano prevale sulla demolizione dell’assetto societario.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9184" y="1243584"/>
            <a:ext cx="64008" cy="4892040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38912" y="411480"/>
            <a:ext cx="475488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1500" b="1" i="0" u="none">
                <a:solidFill>
                  <a:srgbClr val="156082"/>
                </a:solidFill>
                <a:latin typeface="Century Gothic"/>
              </a:rPr>
              <a:t>07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2688" y="393192"/>
            <a:ext cx="9281160" cy="5943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900" b="1" i="0" u="none">
                <a:solidFill>
                  <a:srgbClr val="212121"/>
                </a:solidFill>
                <a:latin typeface="Century Gothic"/>
              </a:rPr>
              <a:t>Art. 120-quater CCII</a:t>
            </a:r>
          </a:p>
        </p:txBody>
      </p:sp>
      <p:sp>
        <p:nvSpPr>
          <p:cNvPr id="5" name="Rectangle 4"/>
          <p:cNvSpPr/>
          <p:nvPr/>
        </p:nvSpPr>
        <p:spPr>
          <a:xfrm>
            <a:off x="932688" y="1097280"/>
            <a:ext cx="10287000" cy="3200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448" y="356616"/>
            <a:ext cx="749808" cy="2735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368" y="6336792"/>
            <a:ext cx="768096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80" b="0" i="0" u="none">
                <a:solidFill>
                  <a:srgbClr val="605C54"/>
                </a:solidFill>
                <a:latin typeface="Century Gothic"/>
              </a:rPr>
              <a:t>Regole distributive e concordato preventivo con attribuzioni ai soci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17352" y="6300216"/>
            <a:ext cx="566928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950" b="0" i="0" u="none">
                <a:solidFill>
                  <a:srgbClr val="605C54"/>
                </a:solidFill>
                <a:latin typeface="Century Gothic"/>
              </a:rPr>
              <a:t>7/25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" y="1490472"/>
            <a:ext cx="1005840" cy="4572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1800" b="1" i="0" u="none">
                <a:solidFill>
                  <a:srgbClr val="156082"/>
                </a:solidFill>
                <a:latin typeface="Century Gothic"/>
              </a:rPr>
              <a:t>ART.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51560" y="1901952"/>
            <a:ext cx="3246120" cy="8686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4000" b="1" i="0" u="none">
                <a:solidFill>
                  <a:srgbClr val="156082"/>
                </a:solidFill>
                <a:latin typeface="Century Gothic"/>
              </a:rPr>
              <a:t>120-quater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78992" y="2852928"/>
            <a:ext cx="3200400" cy="50292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681728" y="1490472"/>
            <a:ext cx="6355080" cy="42519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marL="256032" indent="-78028" algn="l">
              <a:buChar char="•"/>
            </a:pPr>
            <a:r>
              <a:rPr sz="1920" b="0" i="0" u="none">
                <a:solidFill>
                  <a:srgbClr val="212121"/>
                </a:solidFill>
                <a:latin typeface="Century Gothic"/>
              </a:rPr>
              <a:t> Omologazione del concordato con attribuzioni ai soci.</a:t>
            </a:r>
          </a:p>
          <a:p>
            <a:pPr marL="256032" indent="-78028" algn="l">
              <a:buChar char="•"/>
            </a:pPr>
            <a:r>
              <a:rPr sz="1920" b="0" i="0" u="none">
                <a:solidFill>
                  <a:srgbClr val="212121"/>
                </a:solidFill>
                <a:latin typeface="Century Gothic"/>
              </a:rPr>
              <a:t> Norma ispirata alla Direttiva UE 2019/1023.</a:t>
            </a:r>
          </a:p>
          <a:p>
            <a:pPr marL="256032" indent="-78028" algn="l">
              <a:buChar char="•"/>
            </a:pPr>
            <a:r>
              <a:rPr sz="1920" b="0" i="0" u="none">
                <a:solidFill>
                  <a:srgbClr val="212121"/>
                </a:solidFill>
                <a:latin typeface="Century Gothic"/>
              </a:rPr>
              <a:t> Mira a disciplinare il rapporto tra creditori e soci nella distribuzione del valore.</a:t>
            </a:r>
          </a:p>
          <a:p>
            <a:pPr marL="256032" indent="-78028" algn="l">
              <a:buChar char="•"/>
            </a:pPr>
            <a:r>
              <a:rPr sz="1920" b="0" i="0" u="none">
                <a:solidFill>
                  <a:srgbClr val="212121"/>
                </a:solidFill>
                <a:latin typeface="Century Gothic"/>
              </a:rPr>
              <a:t> Opera in presenza di attribuzioni ai soci e dissenso di classi di creditori.</a:t>
            </a:r>
          </a:p>
          <a:p>
            <a:pPr marL="256032" indent="-78028" algn="l">
              <a:buChar char="•"/>
            </a:pPr>
            <a:r>
              <a:rPr sz="1920" b="1" i="0" u="none">
                <a:solidFill>
                  <a:srgbClr val="212121"/>
                </a:solidFill>
                <a:latin typeface="Century Gothic"/>
              </a:rPr>
              <a:t> È norma di applicazione incerta, complessa e poco efficiente.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9184" y="1243584"/>
            <a:ext cx="64008" cy="4892040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38912" y="411480"/>
            <a:ext cx="475488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1500" b="1" i="0" u="none">
                <a:solidFill>
                  <a:srgbClr val="156082"/>
                </a:solidFill>
                <a:latin typeface="Century Gothic"/>
              </a:rPr>
              <a:t>08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2688" y="393192"/>
            <a:ext cx="9281160" cy="5943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900" b="1" i="0" u="none">
                <a:solidFill>
                  <a:srgbClr val="212121"/>
                </a:solidFill>
                <a:latin typeface="Century Gothic"/>
              </a:rPr>
              <a:t>comma 1</a:t>
            </a:r>
          </a:p>
        </p:txBody>
      </p:sp>
      <p:sp>
        <p:nvSpPr>
          <p:cNvPr id="5" name="Rectangle 4"/>
          <p:cNvSpPr/>
          <p:nvPr/>
        </p:nvSpPr>
        <p:spPr>
          <a:xfrm>
            <a:off x="932688" y="1097280"/>
            <a:ext cx="10287000" cy="3200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448" y="356616"/>
            <a:ext cx="749808" cy="2735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368" y="6336792"/>
            <a:ext cx="768096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80" b="0" i="0" u="none">
                <a:solidFill>
                  <a:srgbClr val="605C54"/>
                </a:solidFill>
                <a:latin typeface="Century Gothic"/>
              </a:rPr>
              <a:t>Regole distributive e concordato preventivo con attribuzioni ai soci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17352" y="6300216"/>
            <a:ext cx="566928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950" b="0" i="0" u="none">
                <a:solidFill>
                  <a:srgbClr val="605C54"/>
                </a:solidFill>
                <a:latin typeface="Century Gothic"/>
              </a:rPr>
              <a:t>8/25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0704" y="1371600"/>
            <a:ext cx="9948672" cy="1856231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r>
              <a:rPr sz="1520" b="0" i="1" u="none">
                <a:solidFill>
                  <a:srgbClr val="212121"/>
                </a:solidFill>
                <a:latin typeface="Century Gothic"/>
              </a:rPr>
              <a:t>Se il piano prevede che il valore risultante dalla ristrutturazione sia riservato anche ai soci anteriori alla domanda, il concordato, in caso di dissenso di una o più classi di creditori, può essere omologato solo se il trattamento delle classi dissenzienti rispetta il confronto imposto dalla norma.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60704" y="3401568"/>
            <a:ext cx="9948672" cy="3200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78992" y="3730752"/>
            <a:ext cx="9829800" cy="195681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marL="242697" indent="-73964" algn="l">
              <a:buChar char="•"/>
            </a:pPr>
            <a:r>
              <a:rPr sz="1820" b="0" i="0" u="none">
                <a:solidFill>
                  <a:srgbClr val="212121"/>
                </a:solidFill>
                <a:latin typeface="Century Gothic"/>
              </a:rPr>
              <a:t> Classi dissenzienti non infime o di pari grado.</a:t>
            </a:r>
          </a:p>
          <a:p>
            <a:pPr marL="242697" indent="-73964" algn="l">
              <a:buChar char="•"/>
            </a:pPr>
            <a:r>
              <a:rPr sz="1820" b="0" i="0" u="none">
                <a:solidFill>
                  <a:srgbClr val="212121"/>
                </a:solidFill>
                <a:latin typeface="Century Gothic"/>
              </a:rPr>
              <a:t> Unica classe dissenziente di ultimo grado.</a:t>
            </a:r>
          </a:p>
          <a:p>
            <a:pPr marL="242697" indent="-73964" algn="l">
              <a:buChar char="•"/>
            </a:pPr>
            <a:r>
              <a:rPr sz="1820" b="1" i="0" u="none">
                <a:solidFill>
                  <a:srgbClr val="212121"/>
                </a:solidFill>
                <a:latin typeface="Century Gothic"/>
              </a:rPr>
              <a:t> Funzione: verificare se il valore lasciato ai soci altera indebitamente il trattamento dei creditori dissenzienti.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9184" y="1243584"/>
            <a:ext cx="64008" cy="4892040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38912" y="411480"/>
            <a:ext cx="475488" cy="27432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1500" b="1" i="0" u="none">
                <a:solidFill>
                  <a:srgbClr val="156082"/>
                </a:solidFill>
                <a:latin typeface="Century Gothic"/>
              </a:rPr>
              <a:t>09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2688" y="393192"/>
            <a:ext cx="9281160" cy="59436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2900" b="1" i="0" u="none">
                <a:solidFill>
                  <a:srgbClr val="212121"/>
                </a:solidFill>
                <a:latin typeface="Century Gothic"/>
              </a:rPr>
              <a:t>comma 2</a:t>
            </a:r>
          </a:p>
        </p:txBody>
      </p:sp>
      <p:sp>
        <p:nvSpPr>
          <p:cNvPr id="5" name="Rectangle 4"/>
          <p:cNvSpPr/>
          <p:nvPr/>
        </p:nvSpPr>
        <p:spPr>
          <a:xfrm>
            <a:off x="932688" y="1097280"/>
            <a:ext cx="10287000" cy="3200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2448" y="356616"/>
            <a:ext cx="749808" cy="2735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8368" y="6336792"/>
            <a:ext cx="7680960" cy="201168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l"/>
            <a:r>
              <a:rPr sz="880" b="0" i="0" u="none">
                <a:solidFill>
                  <a:srgbClr val="605C54"/>
                </a:solidFill>
                <a:latin typeface="Century Gothic"/>
              </a:rPr>
              <a:t>Regole distributive e concordato preventivo con attribuzioni ai soci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817352" y="6300216"/>
            <a:ext cx="566928" cy="228600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algn="r"/>
            <a:r>
              <a:rPr sz="950" b="0" i="0" u="none">
                <a:solidFill>
                  <a:srgbClr val="605C54"/>
                </a:solidFill>
                <a:latin typeface="Century Gothic"/>
              </a:rPr>
              <a:t>9/25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0704" y="1371600"/>
            <a:ext cx="9948672" cy="1856231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r>
              <a:rPr sz="1520" b="0" i="1" u="none">
                <a:solidFill>
                  <a:srgbClr val="212121"/>
                </a:solidFill>
                <a:latin typeface="Century Gothic"/>
              </a:rPr>
              <a:t>Per valore riservato ai soci si intende il valore effettivo, conseguente all’omologazione, delle partecipazioni e degli strumenti che attribuiscono il diritto di acquisirle, dedotto il valore eventualmente apportato dai soci ai fini della ristrutturazione.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60704" y="3401568"/>
            <a:ext cx="9948672" cy="32004"/>
          </a:xfrm>
          <a:prstGeom prst="rect">
            <a:avLst/>
          </a:prstGeom>
          <a:solidFill>
            <a:srgbClr val="1CAD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78992" y="3730752"/>
            <a:ext cx="9829800" cy="1956816"/>
          </a:xfrm>
          <a:prstGeom prst="rect">
            <a:avLst/>
          </a:prstGeom>
          <a:noFill/>
        </p:spPr>
        <p:txBody>
          <a:bodyPr wrap="square" lIns="36576" tIns="18288" rIns="36576" bIns="18288" anchor="t">
            <a:noAutofit/>
          </a:bodyPr>
          <a:lstStyle/>
          <a:p>
            <a:pPr marL="242697" indent="-73964" algn="l">
              <a:buChar char="•"/>
            </a:pPr>
            <a:r>
              <a:rPr sz="1820" b="0" i="0" u="none">
                <a:solidFill>
                  <a:srgbClr val="212121"/>
                </a:solidFill>
                <a:latin typeface="Century Gothic"/>
              </a:rPr>
              <a:t> Valore effettivo delle partecipazioni.</a:t>
            </a:r>
          </a:p>
          <a:p>
            <a:pPr marL="242697" indent="-73964" algn="l">
              <a:buChar char="•"/>
            </a:pPr>
            <a:r>
              <a:rPr sz="1820" b="0" i="0" u="none">
                <a:solidFill>
                  <a:srgbClr val="212121"/>
                </a:solidFill>
                <a:latin typeface="Century Gothic"/>
              </a:rPr>
              <a:t> Valore conseguente all’omologazione.</a:t>
            </a:r>
          </a:p>
          <a:p>
            <a:pPr marL="242697" indent="-73964" algn="l">
              <a:buChar char="•"/>
            </a:pPr>
            <a:r>
              <a:rPr sz="1820" b="0" i="0" u="none">
                <a:solidFill>
                  <a:srgbClr val="212121"/>
                </a:solidFill>
                <a:latin typeface="Century Gothic"/>
              </a:rPr>
              <a:t> Deduzione degli apporti dei soci.</a:t>
            </a:r>
          </a:p>
          <a:p>
            <a:pPr marL="242697" indent="-73964" algn="l">
              <a:buChar char="•"/>
            </a:pPr>
            <a:r>
              <a:rPr sz="1820" b="0" i="0" u="none">
                <a:solidFill>
                  <a:srgbClr val="212121"/>
                </a:solidFill>
                <a:latin typeface="Century Gothic"/>
              </a:rPr>
              <a:t> Conferimenti, versamenti a fondo perduto o apporti in altra forma per imprese minori.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pone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Sapone</Template>
  <TotalTime>37</TotalTime>
  <Words>1879</Words>
  <Application>Microsoft Macintosh PowerPoint</Application>
  <PresentationFormat>Widescreen</PresentationFormat>
  <Paragraphs>256</Paragraphs>
  <Slides>26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0" baseType="lpstr">
      <vt:lpstr>Arial</vt:lpstr>
      <vt:lpstr>Century Gothic</vt:lpstr>
      <vt:lpstr>Garamond</vt:lpstr>
      <vt:lpstr>Sapone</vt:lpstr>
      <vt:lpstr>Criteri di distribuzione con uno sguardo al riparto nelle procedure concorsuali.  Bari, 26-27 giugno 2026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Gian Paolo Macagno</dc:creator>
  <cp:lastModifiedBy>Gian Paolo Macagno</cp:lastModifiedBy>
  <cp:revision>1</cp:revision>
  <dcterms:created xsi:type="dcterms:W3CDTF">2026-06-21T13:27:02Z</dcterms:created>
  <dcterms:modified xsi:type="dcterms:W3CDTF">2026-06-21T14:04:33Z</dcterms:modified>
</cp:coreProperties>
</file>